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  <p:sldMasterId id="2147483751" r:id="rId2"/>
  </p:sldMasterIdLst>
  <p:notesMasterIdLst>
    <p:notesMasterId r:id="rId26"/>
  </p:notesMasterIdLst>
  <p:sldIdLst>
    <p:sldId id="2145706614" r:id="rId3"/>
    <p:sldId id="281" r:id="rId4"/>
    <p:sldId id="274" r:id="rId5"/>
    <p:sldId id="2145706946" r:id="rId6"/>
    <p:sldId id="2145706955" r:id="rId7"/>
    <p:sldId id="496" r:id="rId8"/>
    <p:sldId id="2145706905" r:id="rId9"/>
    <p:sldId id="2145706948" r:id="rId10"/>
    <p:sldId id="2145706935" r:id="rId11"/>
    <p:sldId id="461" r:id="rId12"/>
    <p:sldId id="2145706919" r:id="rId13"/>
    <p:sldId id="499" r:id="rId14"/>
    <p:sldId id="484" r:id="rId15"/>
    <p:sldId id="290" r:id="rId16"/>
    <p:sldId id="287" r:id="rId17"/>
    <p:sldId id="2145706959" r:id="rId18"/>
    <p:sldId id="2145706958" r:id="rId19"/>
    <p:sldId id="435" r:id="rId20"/>
    <p:sldId id="2145706956" r:id="rId21"/>
    <p:sldId id="492" r:id="rId22"/>
    <p:sldId id="2145706954" r:id="rId23"/>
    <p:sldId id="2145706907" r:id="rId24"/>
    <p:sldId id="214570690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5408F"/>
    <a:srgbClr val="2B25A5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 autoAdjust="0"/>
    <p:restoredTop sz="94662" autoAdjust="0"/>
  </p:normalViewPr>
  <p:slideViewPr>
    <p:cSldViewPr snapToGrid="0">
      <p:cViewPr varScale="1">
        <p:scale>
          <a:sx n="75" d="100"/>
          <a:sy n="75" d="100"/>
        </p:scale>
        <p:origin x="168" y="10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3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623EF-E9A5-406D-862D-AB3A6462BFE4}" type="datetimeFigureOut">
              <a:rPr lang="en-US" smtClean="0"/>
              <a:t>1/21/26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98AA6-EFA5-4518-B71D-987C4AD0F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756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F8B4F4-B95C-4CA9-BB33-98AA8DC45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099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This slide shows how exposure differs across the pathways in XXX for adults.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The first plot includes shallow wells and the second one has exposure from shallow wells removed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Can clearly see the dominant pathways as those that are the largest and those that are the darkest red</a:t>
            </a:r>
            <a:endParaRPr/>
          </a:p>
        </p:txBody>
      </p:sp>
      <p:sp>
        <p:nvSpPr>
          <p:cNvPr id="458" name="Shape 4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93293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FC1F4-D39C-624F-AFE3-FF1A0D0F5A5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95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D80D-2291-4E20-B4ED-328C4789CFE7}" type="datetime1">
              <a:rPr lang="en-US" smtClean="0"/>
              <a:t>1/21/26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95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A954-9DE2-4D51-9641-D11316BF487A}" type="datetime1">
              <a:rPr lang="en-US" smtClean="0"/>
              <a:t>1/21/26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12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6F8D-B35B-4554-AB5A-14E64ED70616}" type="datetime1">
              <a:rPr lang="en-US" smtClean="0"/>
              <a:t>1/21/26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077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ed list + box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0970465-FF61-4319-A26C-DD7AA0E56B3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16970" y="1189608"/>
            <a:ext cx="8558664" cy="518015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84B0F"/>
              </a:buClr>
              <a:buFont typeface="Arial" panose="020B0604020202020204" pitchFamily="34" charset="0"/>
              <a:buChar char="•"/>
              <a:defRPr sz="2400" b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 marL="457101" indent="0">
              <a:buClr>
                <a:srgbClr val="E84B0F"/>
              </a:buClr>
              <a:buFont typeface="Arial" panose="020B0604020202020204" pitchFamily="34" charset="0"/>
              <a:buNone/>
              <a:defRPr sz="2400"/>
            </a:lvl2pPr>
            <a:lvl3pPr marL="914202" indent="0">
              <a:buClr>
                <a:srgbClr val="E84B0F"/>
              </a:buClr>
              <a:buFont typeface="Arial" panose="020B0604020202020204" pitchFamily="34" charset="0"/>
              <a:buNone/>
              <a:defRPr sz="2400"/>
            </a:lvl3pPr>
            <a:lvl4pPr marL="1657053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/>
            </a:lvl4pPr>
            <a:lvl5pPr marL="2114154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GB" noProof="0"/>
              <a:t>Create a bullet point list here or add a table, picture, chart, etc.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8687A52-4E86-44D4-A5AF-436EA8E07F4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289915" y="1189609"/>
            <a:ext cx="2902085" cy="4796679"/>
          </a:xfrm>
          <a:prstGeom prst="rect">
            <a:avLst/>
          </a:prstGeom>
        </p:spPr>
        <p:txBody>
          <a:bodyPr lIns="216000" tIns="216000" rIns="216000" bIns="216000"/>
          <a:lstStyle>
            <a:lvl1pPr marL="0" indent="0" algn="ctr">
              <a:buClr>
                <a:srgbClr val="00B0F0"/>
              </a:buClr>
              <a:buFont typeface="Arial" panose="020B0604020202020204" pitchFamily="34" charset="0"/>
              <a:buNone/>
              <a:defRPr sz="2400" b="1">
                <a:solidFill>
                  <a:schemeClr val="accent1"/>
                </a:solidFill>
              </a:defRPr>
            </a:lvl1pPr>
            <a:lvl2pPr marL="457101" indent="0">
              <a:buClr>
                <a:srgbClr val="00B0F0"/>
              </a:buClr>
              <a:buFont typeface="Arial" panose="020B0604020202020204" pitchFamily="34" charset="0"/>
              <a:buNone/>
              <a:defRPr sz="2000"/>
            </a:lvl2pPr>
          </a:lstStyle>
          <a:p>
            <a:pPr lvl="0"/>
            <a:r>
              <a:rPr lang="en-GB" noProof="0"/>
              <a:t>Add text to summarize &amp; highlight ideas or insert charts, graphics, etc. </a:t>
            </a:r>
          </a:p>
          <a:p>
            <a:pPr lvl="0"/>
            <a:endParaRPr lang="en-GB" noProof="0"/>
          </a:p>
          <a:p>
            <a:pPr lvl="0"/>
            <a:endParaRPr lang="en-GB" noProof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8BC6828-4BC0-4816-96C3-F5D8571B79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970" y="488234"/>
            <a:ext cx="10962115" cy="476036"/>
          </a:xfrm>
          <a:prstGeom prst="rect">
            <a:avLst/>
          </a:prstGeom>
        </p:spPr>
        <p:txBody>
          <a:bodyPr/>
          <a:lstStyle>
            <a:lvl1pPr>
              <a:defRPr lang="en-US" sz="3000" b="1" i="0" kern="1200" dirty="0">
                <a:solidFill>
                  <a:schemeClr val="tx1"/>
                </a:solidFill>
                <a:latin typeface="Tw Cen MT" panose="020B0602020104020603" pitchFamily="34" charset="0"/>
                <a:ea typeface="Tw Cen MT" panose="020B0602020104020603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20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noProof="0"/>
              <a:t>Your title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6D8183A-0BAA-43A8-8F1F-322B6E9A14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970" y="225323"/>
            <a:ext cx="9383488" cy="258819"/>
          </a:xfrm>
          <a:prstGeom prst="rect">
            <a:avLst/>
          </a:prstGeom>
        </p:spPr>
        <p:txBody>
          <a:bodyPr/>
          <a:lstStyle>
            <a:lvl1pPr>
              <a:defRPr sz="1400" b="1" cap="all" spc="300" baseline="0">
                <a:solidFill>
                  <a:srgbClr val="E84B0F"/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835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0970465-FF61-4319-A26C-DD7AA0E56B3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16971" y="1695635"/>
            <a:ext cx="5084840" cy="442646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  <a:lvl2pPr marL="800001" indent="-342900">
              <a:buClr>
                <a:srgbClr val="E84B0F"/>
              </a:buClr>
              <a:buFont typeface="Arial" panose="020B0604020202020204" pitchFamily="34" charset="0"/>
              <a:buChar char="•"/>
              <a:defRPr sz="240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99952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/>
            </a:lvl3pPr>
            <a:lvl4pPr marL="1657053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/>
            </a:lvl4pPr>
            <a:lvl5pPr marL="2114154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GB" noProof="0"/>
              <a:t>Compare 2 graphics, pictures, charts or simply express ideas in 2 boxes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9D04A81-9C8E-4F5A-88A2-2DD475CED34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74792" y="1695635"/>
            <a:ext cx="5084840" cy="442646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lang="en-US" sz="2000" b="0" i="0" kern="12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 Light" panose="020F0302020204030204" pitchFamily="34" charset="0"/>
              </a:defRPr>
            </a:lvl1pPr>
            <a:lvl2pPr marL="800001" indent="-342900">
              <a:buClr>
                <a:srgbClr val="E84B0F"/>
              </a:buClr>
              <a:buFont typeface="Arial" panose="020B0604020202020204" pitchFamily="34" charset="0"/>
              <a:buChar char="•"/>
              <a:defRPr sz="240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99952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/>
            </a:lvl3pPr>
            <a:lvl4pPr marL="1657053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/>
            </a:lvl4pPr>
            <a:lvl5pPr marL="2114154" indent="-285750">
              <a:buClr>
                <a:srgbClr val="E84B0F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marL="342900" lvl="0" indent="-342900" algn="l" defTabSz="914202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07D00"/>
              </a:buClr>
              <a:buFont typeface="Arial" panose="020B0604020202020204" pitchFamily="34" charset="0"/>
              <a:buChar char="•"/>
            </a:pPr>
            <a:r>
              <a:rPr lang="en-GB" noProof="0"/>
              <a:t>Compare 2 graphics, pictures, charts or simply express ideas in 2 boxes 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FB1316B-0DD4-48EC-8050-98F9AAE0C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970" y="488234"/>
            <a:ext cx="10962115" cy="476036"/>
          </a:xfrm>
          <a:prstGeom prst="rect">
            <a:avLst/>
          </a:prstGeom>
        </p:spPr>
        <p:txBody>
          <a:bodyPr/>
          <a:lstStyle>
            <a:lvl1pPr>
              <a:defRPr lang="en-US" sz="3000" b="1" i="0" kern="1200" dirty="0">
                <a:solidFill>
                  <a:schemeClr val="tx1"/>
                </a:solidFill>
                <a:latin typeface="Tw Cen MT" panose="020B0602020104020603" pitchFamily="34" charset="0"/>
                <a:ea typeface="Tw Cen MT" panose="020B0602020104020603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20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noProof="0"/>
              <a:t>Your title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95ABC0B-9FD7-41A5-8D42-12AB9A92DF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970" y="225323"/>
            <a:ext cx="9383488" cy="258819"/>
          </a:xfrm>
          <a:prstGeom prst="rect">
            <a:avLst/>
          </a:prstGeom>
        </p:spPr>
        <p:txBody>
          <a:bodyPr/>
          <a:lstStyle>
            <a:lvl1pPr>
              <a:defRPr sz="1400" b="1" cap="all" spc="300" baseline="0">
                <a:solidFill>
                  <a:srgbClr val="E84B0F"/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AF92BB-C0D2-429B-9FA0-03CDA21D9D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7526" y="1178993"/>
            <a:ext cx="5084286" cy="400567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Add a short, optional title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C88532B-0CC4-437F-AE77-792DDCABAF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74792" y="1178993"/>
            <a:ext cx="5104421" cy="400568"/>
          </a:xfrm>
          <a:prstGeom prst="rect">
            <a:avLst/>
          </a:prstGeom>
        </p:spPr>
        <p:txBody>
          <a:bodyPr/>
          <a:lstStyle>
            <a:lvl1pPr>
              <a:defRPr lang="en-US" sz="2000" b="1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20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noProof="0"/>
              <a:t>Add a short, optional title</a:t>
            </a:r>
          </a:p>
        </p:txBody>
      </p:sp>
    </p:spTree>
    <p:extLst>
      <p:ext uri="{BB962C8B-B14F-4D97-AF65-F5344CB8AC3E}">
        <p14:creationId xmlns:p14="http://schemas.microsoft.com/office/powerpoint/2010/main" val="1868264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page_Long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3B4A23-BB3A-40DE-A97B-7F70ECF61B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4447309" cy="6883031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240115-FC47-495B-9BDF-5384AE296D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45331" y="1078362"/>
            <a:ext cx="6217920" cy="1643466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GB" noProof="0"/>
              <a:t>CLICK TO ADD PRESENTATION TITLE</a:t>
            </a:r>
          </a:p>
          <a:p>
            <a:pPr lvl="0"/>
            <a:endParaRPr lang="en-GB" noProof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265C11F0-783B-445B-9F59-87E4446EC4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5330" y="2980703"/>
            <a:ext cx="6217919" cy="649287"/>
          </a:xfrm>
          <a:prstGeom prst="rect">
            <a:avLst/>
          </a:prstGeom>
        </p:spPr>
        <p:txBody>
          <a:bodyPr/>
          <a:lstStyle>
            <a:lvl1pPr algn="l">
              <a:defRPr sz="2000" i="1"/>
            </a:lvl1pPr>
          </a:lstStyle>
          <a:p>
            <a:pPr lvl="0"/>
            <a:r>
              <a:rPr lang="en-GB" noProof="0"/>
              <a:t>Click to add speaker’s name, place, and date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6BBD8-F2E4-4F5B-9D56-1BC9272F990A}"/>
              </a:ext>
            </a:extLst>
          </p:cNvPr>
          <p:cNvSpPr/>
          <p:nvPr userDrawn="1"/>
        </p:nvSpPr>
        <p:spPr>
          <a:xfrm>
            <a:off x="5245331" y="6208713"/>
            <a:ext cx="6946669" cy="6492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DE3A98-0D4A-F483-B5AE-7F6D8BA14C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724026" y="5272630"/>
            <a:ext cx="1723282" cy="16104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B8A8F26-B881-16EB-2701-AC6AB6AFF4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62830" y="5660967"/>
            <a:ext cx="2236728" cy="87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21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EDDA8-1CBA-4F6B-BF49-9767A4F313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1/21/26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4CF10-E173-4A38-A80A-2EAF41BA7E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959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4A210-4012-40FF-8A04-4DD4C247AD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1/21/26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AABC7-0443-4562-8D4D-E5D97DDFA1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495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78273-36F3-4514-8DA4-92F6B036C0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1/21/26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1B2E1-413D-4101-8DC1-9D3B924152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993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5EFCB-5985-4038-A3B1-9B2B6D3774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1/21/26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8DDFB-2E8D-4F45-A2DF-EF905F9930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113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55B63-6EA0-440F-AE56-D3174935D6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1/21/26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538D2-739A-46FA-8DA8-C14052F4B8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77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9F4A-4CB3-4358-B678-FF4C849FF6B0}" type="datetime1">
              <a:rPr lang="en-US" smtClean="0"/>
              <a:t>1/21/26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942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ABF63-29CD-4603-8BFE-304C1A9D43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1/21/26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DEF9F-D414-42EF-972B-BE13AF9E4D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09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CCD1C-B46D-4FD2-B7EE-6B0F9F84D4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1/21/26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7D559-C5FE-4522-B1DD-5A76161523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951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8DFE0-8B7A-4844-BDCC-17078AB632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1/21/26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F82F0-03BB-4F7B-B2AF-B1DB38ED7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145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024EE-889C-47A4-8CE5-EFBC32B1E4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1/21/26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9D961-AD55-44B8-827C-908EBB13F9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108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40D77-3199-4B71-A2EF-AD4C50B86B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1/21/26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F009C-E9AE-4907-A684-AEDEF708AF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322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68EF1-9DCB-47CB-A9F7-A66E1D7051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1/21/26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1127E-A10C-4423-A580-83F40D061D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9976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ed pointed li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17F310-BB86-4562-B42F-3971BD1F2F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6970" y="1026553"/>
            <a:ext cx="10962115" cy="507240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84B0F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+mn-lt"/>
              </a:defRPr>
            </a:lvl1pPr>
            <a:lvl2pPr marL="800001" indent="-342900">
              <a:buClr>
                <a:srgbClr val="E84B0F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+mn-lt"/>
              </a:defRPr>
            </a:lvl2pPr>
            <a:lvl3pPr marL="1199952" indent="-285750">
              <a:buClr>
                <a:srgbClr val="E84B0F"/>
              </a:buClr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3pPr>
            <a:lvl4pPr marL="1657053" indent="-285750">
              <a:buClr>
                <a:srgbClr val="E84B0F"/>
              </a:buClr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4pPr>
            <a:lvl5pPr marL="2114154" indent="-285750">
              <a:buClr>
                <a:srgbClr val="E84B0F"/>
              </a:buClr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8E8B40-E2C8-4281-A94D-48975A3C87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970" y="488234"/>
            <a:ext cx="10962115" cy="476036"/>
          </a:xfrm>
          <a:prstGeom prst="rect">
            <a:avLst/>
          </a:prstGeom>
        </p:spPr>
        <p:txBody>
          <a:bodyPr/>
          <a:lstStyle>
            <a:lvl1pPr>
              <a:defRPr lang="en-US" sz="3000" b="1" i="0" kern="1200" dirty="0">
                <a:solidFill>
                  <a:srgbClr val="333333"/>
                </a:solidFill>
                <a:latin typeface="Tw Cen MT" panose="020B0602020104020603" pitchFamily="34" charset="0"/>
                <a:ea typeface="Tw Cen MT" panose="020B0602020104020603" pitchFamily="34" charset="0"/>
                <a:cs typeface="Calibri" panose="020F0502020204030204" pitchFamily="34" charset="0"/>
              </a:defRPr>
            </a:lvl1pPr>
          </a:lstStyle>
          <a:p>
            <a:pPr marL="0" lvl="0" indent="0" algn="l" defTabSz="91420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noProof="0"/>
              <a:t>Your title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05C78C3-826C-41C3-9D11-1BADBABCFC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970" y="225323"/>
            <a:ext cx="9508180" cy="258819"/>
          </a:xfrm>
          <a:prstGeom prst="rect">
            <a:avLst/>
          </a:prstGeom>
        </p:spPr>
        <p:txBody>
          <a:bodyPr/>
          <a:lstStyle>
            <a:lvl1pPr>
              <a:defRPr sz="1400" b="1" cap="all" spc="300" baseline="0">
                <a:solidFill>
                  <a:srgbClr val="E84B0F"/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020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8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7EB33-DB57-4343-94C9-D689911F7C65}" type="datetime1">
              <a:rPr lang="en-US" smtClean="0"/>
              <a:t>1/21/26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37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C07F9-B365-485F-A00C-4C90D2BA8B13}" type="datetime1">
              <a:rPr lang="en-US" smtClean="0"/>
              <a:t>1/21/26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66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11B0-E6DD-4218-8C6A-7BDA810545B5}" type="datetime1">
              <a:rPr lang="en-US" smtClean="0"/>
              <a:t>1/21/26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838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A0BA-F7C9-47C2-B424-D627E3EA722D}" type="datetime1">
              <a:rPr lang="en-US" smtClean="0"/>
              <a:t>1/21/26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2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A070-75BD-42CB-9B57-68AA5B8C2E9D}" type="datetime1">
              <a:rPr lang="en-US" smtClean="0"/>
              <a:t>1/21/26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08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FF6D-0A61-4E88-8786-D18DD2DD5593}" type="datetime1">
              <a:rPr lang="en-US" smtClean="0"/>
              <a:t>1/21/26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65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64C4-6014-411F-85A6-0A398F2E7DB7}" type="datetime1">
              <a:rPr lang="en-US" smtClean="0"/>
              <a:t>1/21/26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655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37885-0021-4036-837C-A94026894426}" type="datetime1">
              <a:rPr lang="en-US" smtClean="0"/>
              <a:t>1/21/26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89" r:id="rId12"/>
    <p:sldLayoutId id="2147483790" r:id="rId13"/>
    <p:sldLayoutId id="2147483794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264160-25EA-42A6-A7F4-EC7FEE3EC7B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t>1/21/26</a:t>
            </a:fld>
            <a:endParaRPr lang="en-US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8B7E8A-A9DE-4D0D-BBB0-44F56DB8AA5A}" type="slidenum">
              <a:rPr lang="en-US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21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9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worldbank.org/en/news/press-release/2016/09/18/by-2050-drug-resistant-infections-could-cause-global-economic-damage-on-par-with-2008-financial-crisis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ediciconlafrica/8401509513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0C2DD6E-156B-8E3F-0429-6A35A0D2AA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37276" y="737619"/>
            <a:ext cx="7349924" cy="1643466"/>
          </a:xfrm>
        </p:spPr>
        <p:txBody>
          <a:bodyPr lIns="91440" tIns="45720" rIns="91440" bIns="45720" anchor="t"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0000FF"/>
                </a:solidFill>
                <a:latin typeface="TW Cen MT"/>
                <a:cs typeface="Calibri"/>
              </a:rPr>
              <a:t>The Global State of AMR and What It Means for LMICs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5EE147D-C595-9B73-31DF-A5B0F4D4EF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137" y="2356604"/>
            <a:ext cx="5398201" cy="2042531"/>
          </a:xfrm>
        </p:spPr>
        <p:txBody>
          <a:bodyPr lIns="91440" tIns="45720" rIns="91440" bIns="45720" anchor="t">
            <a:noAutofit/>
          </a:bodyPr>
          <a:lstStyle/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200" b="1" i="0" dirty="0">
                <a:latin typeface="+mn-lt"/>
                <a:cs typeface="Calibri"/>
              </a:rPr>
              <a:t>Sam Kariuki </a:t>
            </a:r>
            <a:endParaRPr lang="en-US" sz="3200" b="1" i="0" dirty="0"/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n-lt"/>
                <a:cs typeface="Calibri"/>
              </a:rPr>
              <a:t>Continental Lead and Director, 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Drugs for Neglected Diseases Initiative, Africa</a:t>
            </a: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and</a:t>
            </a: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SPRO, KEMRI</a:t>
            </a: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dirty="0">
              <a:solidFill>
                <a:srgbClr val="333333"/>
              </a:solidFill>
              <a:latin typeface="Calibri"/>
              <a:cs typeface="Calibri"/>
            </a:endParaRPr>
          </a:p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dirty="0">
              <a:solidFill>
                <a:srgbClr val="333333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3200" b="1" i="0" dirty="0">
              <a:solidFill>
                <a:srgbClr val="E84B0F"/>
              </a:solidFill>
              <a:latin typeface="Tw Cen MT" panose="020B0602020104020603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3200" b="1" i="0" dirty="0">
              <a:solidFill>
                <a:srgbClr val="5B57A2"/>
              </a:solidFill>
              <a:latin typeface="Tw Cen MT" panose="020B0602020104020603" pitchFamily="34" charset="0"/>
            </a:endParaRPr>
          </a:p>
          <a:p>
            <a:pPr algn="ctr"/>
            <a:endParaRPr lang="en-GB" sz="3200" dirty="0"/>
          </a:p>
        </p:txBody>
      </p:sp>
      <p:pic>
        <p:nvPicPr>
          <p:cNvPr id="1026" name="Picture 2" descr="Kenya | East Africa Preterm Birth Initiative">
            <a:extLst>
              <a:ext uri="{FF2B5EF4-FFF2-40B4-BE49-F238E27FC236}">
                <a16:creationId xmlns:a16="http://schemas.microsoft.com/office/drawing/2014/main" id="{52FEBEB5-1E35-8A46-6E10-066DDB90A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692" y="4815469"/>
            <a:ext cx="1962615" cy="204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tact us | DNDi">
            <a:extLst>
              <a:ext uri="{FF2B5EF4-FFF2-40B4-BE49-F238E27FC236}">
                <a16:creationId xmlns:a16="http://schemas.microsoft.com/office/drawing/2014/main" id="{390398D5-A3B7-0190-874B-D2C2024A6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806" y="4801822"/>
            <a:ext cx="2886988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337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-222667"/>
            <a:ext cx="10972800" cy="1001600"/>
          </a:xfrm>
        </p:spPr>
        <p:txBody>
          <a:bodyPr wrap="square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700" dirty="0">
                <a:solidFill>
                  <a:srgbClr val="0000FF"/>
                </a:solidFill>
                <a:latin typeface="Abadi" panose="020B0604020104020204" pitchFamily="34" charset="0"/>
              </a:rPr>
              <a:t>Novel Multidrug resistant NTS strains, recently emerged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8D0132-577D-DB64-D1A9-35A200C242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36961"/>
          <a:stretch/>
        </p:blipFill>
        <p:spPr>
          <a:xfrm>
            <a:off x="609600" y="1351549"/>
            <a:ext cx="5384800" cy="5506451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F0C4FA-6E6E-0A36-79A5-1F5E8C020D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9" r="5229" b="-3"/>
          <a:stretch/>
        </p:blipFill>
        <p:spPr>
          <a:xfrm>
            <a:off x="5994400" y="1351549"/>
            <a:ext cx="5996972" cy="5755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817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86516-882D-097A-381E-CB549938B55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6970" y="1026553"/>
            <a:ext cx="10962115" cy="507240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iNTS</a:t>
            </a:r>
            <a:r>
              <a:rPr lang="en-GB" dirty="0"/>
              <a:t> in hospital-admitted children presents as a severe febrile illness with non-specific clinical signs and symptoms (resembling those of severe falciparum malaria).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Respiratory symptoms in ca. 50% of the cases.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b="1" i="1" dirty="0" err="1"/>
              <a:t>iNTS</a:t>
            </a:r>
            <a:r>
              <a:rPr lang="en-AU" altLang="en-US" b="1" i="1" dirty="0"/>
              <a:t> bacteraemia in young febrile children has poor outcome</a:t>
            </a:r>
          </a:p>
          <a:p>
            <a:pPr marL="1371402" lvl="2" indent="-457200" eaLnBrk="1" hangingPunct="1">
              <a:buFont typeface="Arial" panose="020B0604020202020204" pitchFamily="34" charset="0"/>
              <a:buChar char="•"/>
            </a:pPr>
            <a:r>
              <a:rPr lang="en-AU" altLang="en-US" sz="2400" i="1" dirty="0" err="1"/>
              <a:t>Upto</a:t>
            </a:r>
            <a:r>
              <a:rPr lang="en-AU" altLang="en-US" sz="2400" i="1" dirty="0"/>
              <a:t> 28-35% may die within 48h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altLang="en-US" i="1" dirty="0"/>
              <a:t>Although no zoonotic source identified so far, transmission is enhanced in rainy season, poor sanitation and contaminated water 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WHO syndromic guidelines for antibiotic treatment only predict 60% of </a:t>
            </a:r>
            <a:r>
              <a:rPr lang="en-GB" dirty="0" err="1"/>
              <a:t>iNTS</a:t>
            </a:r>
            <a:r>
              <a:rPr lang="en-GB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Challenges in laboratory confirmation in </a:t>
            </a:r>
            <a:r>
              <a:rPr lang="en-GB" dirty="0" err="1"/>
              <a:t>iNTS</a:t>
            </a:r>
            <a:r>
              <a:rPr lang="en-GB" dirty="0"/>
              <a:t> endemic settings means that </a:t>
            </a:r>
            <a:r>
              <a:rPr lang="en-GB" dirty="0" err="1"/>
              <a:t>iNTS</a:t>
            </a:r>
            <a:r>
              <a:rPr lang="en-GB" dirty="0"/>
              <a:t> cases are under/mis-diagnosed, leading to high risk of misdiagnosis and undertreatment.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Empirical treatment has led to massive inappropriate use of antibiotics and AMR</a:t>
            </a:r>
            <a:endParaRPr lang="en-K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6B1017-8532-21F0-7137-D6794E8039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6970" y="283005"/>
            <a:ext cx="10962115" cy="5850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KE" sz="3600" b="1" dirty="0">
                <a:solidFill>
                  <a:srgbClr val="0000FF"/>
                </a:solidFill>
              </a:rPr>
              <a:t>Epidemiology of Invasive NTS disease in SSA</a:t>
            </a:r>
          </a:p>
        </p:txBody>
      </p:sp>
    </p:spTree>
    <p:extLst>
      <p:ext uri="{BB962C8B-B14F-4D97-AF65-F5344CB8AC3E}">
        <p14:creationId xmlns:p14="http://schemas.microsoft.com/office/powerpoint/2010/main" val="1076597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E632-6310-A70A-0A35-F9FCB7682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61870"/>
          </a:xfrm>
        </p:spPr>
        <p:txBody>
          <a:bodyPr>
            <a:normAutofit/>
          </a:bodyPr>
          <a:lstStyle/>
          <a:p>
            <a:r>
              <a:rPr lang="en-KE" sz="4000">
                <a:solidFill>
                  <a:srgbClr val="0000FF"/>
                </a:solidFill>
                <a:latin typeface="+mn-lt"/>
              </a:rPr>
              <a:t>MDR </a:t>
            </a:r>
            <a:r>
              <a:rPr lang="en-KE" sz="4000" dirty="0">
                <a:solidFill>
                  <a:srgbClr val="0000FF"/>
                </a:solidFill>
                <a:latin typeface="+mn-lt"/>
              </a:rPr>
              <a:t>spreading and XDR NTS emerging in the 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4306B-D54D-17C3-A442-128BC5707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61870"/>
            <a:ext cx="10972800" cy="4525963"/>
          </a:xfrm>
        </p:spPr>
        <p:txBody>
          <a:bodyPr/>
          <a:lstStyle/>
          <a:p>
            <a:r>
              <a:rPr lang="en-GB" dirty="0"/>
              <a:t>Multidrug resistance (co-resistance to ampicillin, trimethoprim-sulfamethoxazole, and chloramphenicol) is widespread among NTS cases </a:t>
            </a:r>
          </a:p>
          <a:p>
            <a:r>
              <a:rPr lang="en-GB" dirty="0"/>
              <a:t>Third-generation cephalosporin (C3G) resistance and fluoroquinolone non-susceptibility also reported in various countries. </a:t>
            </a:r>
          </a:p>
          <a:p>
            <a:r>
              <a:rPr lang="en-GB" dirty="0"/>
              <a:t>Azithromycin resistance far less studied but some cases from DR Congo. </a:t>
            </a:r>
          </a:p>
          <a:p>
            <a:r>
              <a:rPr lang="en-US" dirty="0">
                <a:latin typeface="Gill Sans MT" panose="020B0502020104020203" pitchFamily="34" charset="0"/>
              </a:rPr>
              <a:t>Acquisition of XDR and PDR involves plasmids highly related to the IncHI2 and IncI1 plasmids.</a:t>
            </a:r>
          </a:p>
          <a:p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1901776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 external file that holds a picture, illustration, etc.&#10;Object name is 41467_2018_7370_Fig2_HT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8" y="1368008"/>
            <a:ext cx="638175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58674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48299" y="84147"/>
            <a:ext cx="96728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>
                <a:solidFill>
                  <a:srgbClr val="0000FF"/>
                </a:solidFill>
                <a:latin typeface="Abadi" panose="020B0604020104020204" pitchFamily="34" charset="0"/>
                <a:cs typeface="AL BAYAN PLAIN" pitchFamily="2" charset="-78"/>
              </a:rPr>
              <a:t>Typhoid fever: </a:t>
            </a:r>
            <a:r>
              <a:rPr lang="en-US" sz="2800" b="1" dirty="0">
                <a:solidFill>
                  <a:srgbClr val="0000FF"/>
                </a:solidFill>
                <a:latin typeface="Abadi" panose="020B0604020104020204" pitchFamily="34" charset="0"/>
                <a:cs typeface="AL BAYAN PLAIN" pitchFamily="2" charset="-78"/>
              </a:rPr>
              <a:t>MDR H58 </a:t>
            </a:r>
            <a:r>
              <a:rPr lang="en-US" sz="2800" b="1" i="1" dirty="0">
                <a:solidFill>
                  <a:srgbClr val="0000FF"/>
                </a:solidFill>
                <a:latin typeface="Abadi" panose="020B0604020104020204" pitchFamily="34" charset="0"/>
                <a:cs typeface="AL BAYAN PLAIN" pitchFamily="2" charset="-78"/>
              </a:rPr>
              <a:t>S</a:t>
            </a:r>
            <a:r>
              <a:rPr lang="en-US" sz="2800" b="1" dirty="0">
                <a:solidFill>
                  <a:srgbClr val="0000FF"/>
                </a:solidFill>
                <a:latin typeface="Abadi" panose="020B0604020104020204" pitchFamily="34" charset="0"/>
                <a:cs typeface="AL BAYAN PLAIN" pitchFamily="2" charset="-78"/>
              </a:rPr>
              <a:t>. Typhi clade is now driving the Typhoid epidemic in many regions in Africa</a:t>
            </a:r>
          </a:p>
        </p:txBody>
      </p:sp>
      <p:sp>
        <p:nvSpPr>
          <p:cNvPr id="4" name="Rectangle 3"/>
          <p:cNvSpPr/>
          <p:nvPr/>
        </p:nvSpPr>
        <p:spPr>
          <a:xfrm>
            <a:off x="1209990" y="6079123"/>
            <a:ext cx="41737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1600" i="0" dirty="0">
                <a:solidFill>
                  <a:srgbClr val="0000FF"/>
                </a:solidFill>
                <a:effectLst/>
                <a:latin typeface="Abadi" panose="020B0604020104020204" pitchFamily="34" charset="0"/>
                <a:cs typeface="Al Bayan Plain" pitchFamily="2" charset="-78"/>
              </a:rPr>
              <a:t>Kariuki</a:t>
            </a:r>
            <a:r>
              <a:rPr lang="en-GB" sz="1600" i="1" dirty="0">
                <a:solidFill>
                  <a:srgbClr val="0000FF"/>
                </a:solidFill>
                <a:effectLst/>
                <a:latin typeface="Abadi" panose="020B0604020104020204" pitchFamily="34" charset="0"/>
                <a:cs typeface="AL BAYAN PLAIN" pitchFamily="2" charset="-78"/>
              </a:rPr>
              <a:t> </a:t>
            </a:r>
            <a:r>
              <a:rPr lang="en-GB" sz="1600" i="1" dirty="0">
                <a:solidFill>
                  <a:srgbClr val="0000FF"/>
                </a:solidFill>
                <a:latin typeface="Abadi" panose="020B0604020104020204" pitchFamily="34" charset="0"/>
                <a:cs typeface="AL BAYAN PLAIN" pitchFamily="2" charset="-78"/>
              </a:rPr>
              <a:t>et al</a:t>
            </a:r>
            <a:r>
              <a:rPr lang="en-GB" sz="1600" dirty="0">
                <a:solidFill>
                  <a:srgbClr val="0000FF"/>
                </a:solidFill>
                <a:latin typeface="Abadi" panose="020B0604020104020204" pitchFamily="34" charset="0"/>
                <a:cs typeface="Al Bayan Plain" pitchFamily="2" charset="-78"/>
              </a:rPr>
              <a:t>. </a:t>
            </a:r>
            <a:r>
              <a:rPr lang="en-GB" sz="1600" i="0" dirty="0" err="1">
                <a:solidFill>
                  <a:srgbClr val="0000FF"/>
                </a:solidFill>
                <a:effectLst/>
                <a:latin typeface="Abadi" panose="020B0604020104020204" pitchFamily="34" charset="0"/>
                <a:cs typeface="Al Bayan Plain" pitchFamily="2" charset="-78"/>
              </a:rPr>
              <a:t>ELife</a:t>
            </a:r>
            <a:r>
              <a:rPr lang="en-GB" sz="1600" i="0" dirty="0">
                <a:solidFill>
                  <a:srgbClr val="0000FF"/>
                </a:solidFill>
                <a:effectLst/>
                <a:latin typeface="Abadi" panose="020B0604020104020204" pitchFamily="34" charset="0"/>
                <a:cs typeface="Al Bayan Plain" pitchFamily="2" charset="-78"/>
              </a:rPr>
              <a:t>. 2021 Sep 13;10:e67852.</a:t>
            </a:r>
            <a:endParaRPr lang="en-US" sz="1600" dirty="0">
              <a:solidFill>
                <a:srgbClr val="0000FF"/>
              </a:solidFill>
              <a:latin typeface="Abadi" panose="020B0604020104020204" pitchFamily="34" charset="0"/>
              <a:cs typeface="Al Bayan Plain" pitchFamily="2" charset="-78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6CA5421-DFB9-7536-A44C-24A1A5803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4961" y="1161364"/>
            <a:ext cx="5527040" cy="514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185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8322D4-D472-46EF-A0A2-983BBCE03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194" y="-85726"/>
            <a:ext cx="7975611" cy="2771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422506-CCF6-4338-B83C-C35849297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76" y="3047755"/>
            <a:ext cx="10726647" cy="350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3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gure 1">
            <a:extLst>
              <a:ext uri="{FF2B5EF4-FFF2-40B4-BE49-F238E27FC236}">
                <a16:creationId xmlns:a16="http://schemas.microsoft.com/office/drawing/2014/main" id="{81D2E4AC-2983-4FC4-BE66-926E6C20C3A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" b="11888"/>
          <a:stretch>
            <a:fillRect/>
          </a:stretch>
        </p:blipFill>
        <p:spPr bwMode="auto">
          <a:xfrm>
            <a:off x="4966030" y="1995478"/>
            <a:ext cx="7240333" cy="418005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7116151-33FD-4207-81EB-69DC4E9B7108}"/>
              </a:ext>
            </a:extLst>
          </p:cNvPr>
          <p:cNvSpPr/>
          <p:nvPr/>
        </p:nvSpPr>
        <p:spPr>
          <a:xfrm>
            <a:off x="6096000" y="1441480"/>
            <a:ext cx="2809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Typhoid carriage Hotspots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E959B9-B89C-40AD-A278-7CBEE2DBEF0E}"/>
              </a:ext>
            </a:extLst>
          </p:cNvPr>
          <p:cNvSpPr/>
          <p:nvPr/>
        </p:nvSpPr>
        <p:spPr>
          <a:xfrm>
            <a:off x="736979" y="183913"/>
            <a:ext cx="10409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MDR Typhoid carriage hotspots (2020-2024)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BE67EF-B9FD-4F0B-B506-FFA63BA5BECD}"/>
              </a:ext>
            </a:extLst>
          </p:cNvPr>
          <p:cNvSpPr/>
          <p:nvPr/>
        </p:nvSpPr>
        <p:spPr>
          <a:xfrm>
            <a:off x="6343650" y="62814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50% in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Mukuru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kwa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Njenga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21.4% in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Mukuru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kwa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Ruben 28.5% lived outside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Mukuru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slums. </a:t>
            </a:r>
            <a:endParaRPr lang="en-US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42FC0D9-F5CE-3890-0096-D7C21A0F2A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763017"/>
              </p:ext>
            </p:extLst>
          </p:nvPr>
        </p:nvGraphicFramePr>
        <p:xfrm>
          <a:off x="112263" y="1205697"/>
          <a:ext cx="5087534" cy="4180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3" imgW="4107348" imgH="2967509" progId="Prism9.Document">
                  <p:embed/>
                </p:oleObj>
              </mc:Choice>
              <mc:Fallback>
                <p:oleObj name="Prism 9" r:id="rId3" imgW="4107348" imgH="2967509" progId="Prism9.Document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263" y="1205697"/>
                        <a:ext cx="5087534" cy="4180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9240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8A43E-9F39-11AD-BE78-2470FA87D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531" y="1818625"/>
            <a:ext cx="10972800" cy="1143000"/>
          </a:xfrm>
        </p:spPr>
        <p:txBody>
          <a:bodyPr/>
          <a:lstStyle/>
          <a:p>
            <a:r>
              <a:rPr lang="en-KE" b="1" dirty="0">
                <a:solidFill>
                  <a:srgbClr val="0000FF"/>
                </a:solidFill>
              </a:rPr>
              <a:t>AMR in the Livestock sector</a:t>
            </a:r>
          </a:p>
        </p:txBody>
      </p:sp>
    </p:spTree>
    <p:extLst>
      <p:ext uri="{BB962C8B-B14F-4D97-AF65-F5344CB8AC3E}">
        <p14:creationId xmlns:p14="http://schemas.microsoft.com/office/powerpoint/2010/main" val="3148656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3EFE928-7D82-5937-2A67-4BF87AF0C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AMR patterns for </a:t>
            </a:r>
            <a:r>
              <a:rPr lang="en-US" i="1" dirty="0">
                <a:solidFill>
                  <a:srgbClr val="0000FF"/>
                </a:solidFill>
              </a:rPr>
              <a:t>E. coli </a:t>
            </a:r>
            <a:r>
              <a:rPr lang="en-US" dirty="0">
                <a:solidFill>
                  <a:srgbClr val="0000FF"/>
                </a:solidFill>
              </a:rPr>
              <a:t>from pigs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3F26FB-B7AD-A609-EB19-DC190B2822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948"/>
          <a:stretch>
            <a:fillRect/>
          </a:stretch>
        </p:blipFill>
        <p:spPr>
          <a:xfrm>
            <a:off x="1778833" y="1508919"/>
            <a:ext cx="9223948" cy="4525963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7ABF3F-F099-E911-B128-32DB43FD82E9}"/>
              </a:ext>
            </a:extLst>
          </p:cNvPr>
          <p:cNvSpPr txBox="1"/>
          <p:nvPr/>
        </p:nvSpPr>
        <p:spPr>
          <a:xfrm>
            <a:off x="6395803" y="6034882"/>
            <a:ext cx="4017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E" dirty="0"/>
              <a:t>National AMR Report, (NASIC) 2025</a:t>
            </a:r>
          </a:p>
        </p:txBody>
      </p:sp>
      <p:pic>
        <p:nvPicPr>
          <p:cNvPr id="1026" name="Picture 2" descr="Chickens And Pigs: Over 14,803 Royalty-Free Licensable Stock Photos |  Shutterstock">
            <a:extLst>
              <a:ext uri="{FF2B5EF4-FFF2-40B4-BE49-F238E27FC236}">
                <a16:creationId xmlns:a16="http://schemas.microsoft.com/office/drawing/2014/main" id="{FF1A53CB-401C-E287-7E2F-3BAF10F27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8" y="4422098"/>
            <a:ext cx="2995535" cy="216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114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941688" y="152401"/>
            <a:ext cx="105049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AST patterns for 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E. coli 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isolated from chicken processing factory</a:t>
            </a:r>
            <a:endParaRPr lang="en-GB" sz="2800" b="1" dirty="0">
              <a:solidFill>
                <a:srgbClr val="0000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88" y="1172017"/>
            <a:ext cx="766233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BAF41D3B-32F9-5734-B5AF-751ECEAFB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287" y="2786404"/>
            <a:ext cx="2575365" cy="175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Sam\Documents\Kenya Field Visit Feb 2011\DSCN0243.jpg">
            <a:extLst>
              <a:ext uri="{FF2B5EF4-FFF2-40B4-BE49-F238E27FC236}">
                <a16:creationId xmlns:a16="http://schemas.microsoft.com/office/drawing/2014/main" id="{76412DD0-C8B2-BB6B-5B62-136C37F76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288" y="1081108"/>
            <a:ext cx="2575365" cy="175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F850EB-0AC3-500A-E108-F7A72F9D1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288" y="4541328"/>
            <a:ext cx="2575364" cy="175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A18EEB-F338-0D95-5D5D-2CAE6E1CFE35}"/>
              </a:ext>
            </a:extLst>
          </p:cNvPr>
          <p:cNvSpPr txBox="1"/>
          <p:nvPr/>
        </p:nvSpPr>
        <p:spPr>
          <a:xfrm>
            <a:off x="6509629" y="6192750"/>
            <a:ext cx="5682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E" sz="2000" b="1" dirty="0">
                <a:solidFill>
                  <a:srgbClr val="C00000"/>
                </a:solidFill>
              </a:rPr>
              <a:t>In livestock farming systems, misuse/overuse abounds!</a:t>
            </a:r>
          </a:p>
        </p:txBody>
      </p:sp>
    </p:spTree>
    <p:extLst>
      <p:ext uri="{BB962C8B-B14F-4D97-AF65-F5344CB8AC3E}">
        <p14:creationId xmlns:p14="http://schemas.microsoft.com/office/powerpoint/2010/main" val="2991256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D1139-45D7-3C2E-583C-0ACE719B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8160"/>
            <a:ext cx="10972800" cy="817183"/>
          </a:xfrm>
        </p:spPr>
        <p:txBody>
          <a:bodyPr wrap="square" anchor="ctr">
            <a:normAutofit/>
          </a:bodyPr>
          <a:lstStyle/>
          <a:p>
            <a:r>
              <a:rPr lang="en-GB" sz="3200" b="0" i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Mapping veterinary antibiotics supply chain in Kenya</a:t>
            </a:r>
            <a:endParaRPr lang="en-KE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60F3400-8A5F-D020-1A7A-5066BB8C826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5" b="6577"/>
          <a:stretch>
            <a:fillRect/>
          </a:stretch>
        </p:blipFill>
        <p:spPr bwMode="auto">
          <a:xfrm>
            <a:off x="609600" y="1407425"/>
            <a:ext cx="5384800" cy="491151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2FF2E11-E65C-E9A3-8819-465CA2CC1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407425"/>
            <a:ext cx="5580418" cy="4718737"/>
          </a:xfrm>
        </p:spPr>
        <p:txBody>
          <a:bodyPr/>
          <a:lstStyle/>
          <a:p>
            <a:r>
              <a:rPr lang="en-GB" sz="2000" b="0" i="0" dirty="0">
                <a:solidFill>
                  <a:srgbClr val="0000FF"/>
                </a:solidFill>
                <a:effectLst/>
                <a:highlight>
                  <a:srgbClr val="F7F7F7"/>
                </a:highlight>
                <a:latin typeface="ThinSpaceFallback"/>
              </a:rPr>
              <a:t>Major Classes: </a:t>
            </a:r>
            <a:r>
              <a:rPr lang="en-GB" sz="2000" b="0" i="0" dirty="0">
                <a:solidFill>
                  <a:srgbClr val="282828"/>
                </a:solidFill>
                <a:effectLst/>
                <a:highlight>
                  <a:srgbClr val="F7F7F7"/>
                </a:highlight>
                <a:latin typeface="ThinSpaceFallback"/>
              </a:rPr>
              <a:t>Tetracyclines, aminoglycosides, </a:t>
            </a:r>
            <a:r>
              <a:rPr lang="en-GB" sz="2000" b="0" i="0" dirty="0" err="1">
                <a:solidFill>
                  <a:srgbClr val="282828"/>
                </a:solidFill>
                <a:effectLst/>
                <a:highlight>
                  <a:srgbClr val="F7F7F7"/>
                </a:highlight>
                <a:latin typeface="ThinSpaceFallback"/>
              </a:rPr>
              <a:t>sulfonamides</a:t>
            </a:r>
            <a:r>
              <a:rPr lang="en-GB" sz="2000" b="0" i="0" dirty="0">
                <a:solidFill>
                  <a:srgbClr val="282828"/>
                </a:solidFill>
                <a:effectLst/>
                <a:highlight>
                  <a:srgbClr val="F7F7F7"/>
                </a:highlight>
                <a:latin typeface="ThinSpaceFallback"/>
              </a:rPr>
              <a:t>, macrolides, and fluoroquinolones.</a:t>
            </a:r>
          </a:p>
          <a:p>
            <a:r>
              <a:rPr lang="en-GB" sz="2000" b="0" i="0" dirty="0">
                <a:solidFill>
                  <a:srgbClr val="0000FF"/>
                </a:solidFill>
                <a:effectLst/>
                <a:highlight>
                  <a:srgbClr val="F7F7F7"/>
                </a:highlight>
                <a:latin typeface="ThinSpaceFallback"/>
              </a:rPr>
              <a:t>Growth in Shipments</a:t>
            </a:r>
            <a:r>
              <a:rPr lang="en-GB" sz="2000" b="0" i="0" dirty="0">
                <a:solidFill>
                  <a:srgbClr val="282828"/>
                </a:solidFill>
                <a:effectLst/>
                <a:highlight>
                  <a:srgbClr val="F7F7F7"/>
                </a:highlight>
                <a:latin typeface="ThinSpaceFallback"/>
              </a:rPr>
              <a:t>: A 2025 analysis showed a </a:t>
            </a:r>
            <a:r>
              <a:rPr lang="en-GB" sz="2000" b="0" i="0" dirty="0">
                <a:solidFill>
                  <a:srgbClr val="FF0000"/>
                </a:solidFill>
                <a:effectLst/>
                <a:highlight>
                  <a:srgbClr val="F7F7F7"/>
                </a:highlight>
                <a:latin typeface="ThinSpaceFallback"/>
              </a:rPr>
              <a:t>significant 283% growth </a:t>
            </a:r>
            <a:r>
              <a:rPr lang="en-GB" sz="2000" b="0" i="0" dirty="0">
                <a:solidFill>
                  <a:srgbClr val="282828"/>
                </a:solidFill>
                <a:effectLst/>
                <a:highlight>
                  <a:srgbClr val="F7F7F7"/>
                </a:highlight>
                <a:latin typeface="ThinSpaceFallback"/>
              </a:rPr>
              <a:t>in veterinary medicine shipments compared to the prior year. </a:t>
            </a:r>
          </a:p>
          <a:p>
            <a:r>
              <a:rPr lang="en-GB" sz="2000" b="0" i="0" dirty="0">
                <a:solidFill>
                  <a:srgbClr val="0000FF"/>
                </a:solidFill>
                <a:effectLst/>
                <a:highlight>
                  <a:srgbClr val="F7F7F7"/>
                </a:highlight>
                <a:latin typeface="ThinSpaceFallback"/>
              </a:rPr>
              <a:t>Poultry</a:t>
            </a:r>
            <a:r>
              <a:rPr lang="en-GB" sz="2000" b="0" i="0" dirty="0">
                <a:solidFill>
                  <a:srgbClr val="282828"/>
                </a:solidFill>
                <a:effectLst/>
                <a:highlight>
                  <a:srgbClr val="F7F7F7"/>
                </a:highlight>
                <a:latin typeface="ThinSpaceFallback"/>
              </a:rPr>
              <a:t> farmers reported sharing (14%) antibiotics with each other.</a:t>
            </a:r>
          </a:p>
          <a:p>
            <a:r>
              <a:rPr lang="en-GB" sz="2000" dirty="0">
                <a:solidFill>
                  <a:srgbClr val="0000FF"/>
                </a:solidFill>
                <a:highlight>
                  <a:srgbClr val="F7F7F7"/>
                </a:highlight>
                <a:latin typeface="ThinSpaceFallback"/>
              </a:rPr>
              <a:t>P</a:t>
            </a:r>
            <a:r>
              <a:rPr lang="en-GB" sz="2000" b="0" i="0" dirty="0">
                <a:solidFill>
                  <a:srgbClr val="0000FF"/>
                </a:solidFill>
                <a:effectLst/>
                <a:highlight>
                  <a:srgbClr val="F7F7F7"/>
                </a:highlight>
                <a:latin typeface="ThinSpaceFallback"/>
              </a:rPr>
              <a:t>ig</a:t>
            </a:r>
            <a:r>
              <a:rPr lang="en-GB" sz="2000" b="0" i="0" dirty="0">
                <a:solidFill>
                  <a:srgbClr val="282828"/>
                </a:solidFill>
                <a:effectLst/>
                <a:highlight>
                  <a:srgbClr val="F7F7F7"/>
                </a:highlight>
                <a:latin typeface="ThinSpaceFallback"/>
              </a:rPr>
              <a:t> farmers in </a:t>
            </a:r>
            <a:r>
              <a:rPr lang="en-GB" sz="2000" b="0" i="0" dirty="0" err="1">
                <a:solidFill>
                  <a:srgbClr val="282828"/>
                </a:solidFill>
                <a:effectLst/>
                <a:highlight>
                  <a:srgbClr val="F7F7F7"/>
                </a:highlight>
                <a:latin typeface="ThinSpaceFallback"/>
              </a:rPr>
              <a:t>Ruiru</a:t>
            </a:r>
            <a:r>
              <a:rPr lang="en-GB" sz="2000" b="0" i="0" dirty="0">
                <a:solidFill>
                  <a:srgbClr val="282828"/>
                </a:solidFill>
                <a:effectLst/>
                <a:highlight>
                  <a:srgbClr val="F7F7F7"/>
                </a:highlight>
                <a:latin typeface="ThinSpaceFallback"/>
              </a:rPr>
              <a:t> (10%) and Ngong (10%), and Ngong dairy farmers (10%) reported sharing antibiotics. </a:t>
            </a:r>
          </a:p>
          <a:p>
            <a:r>
              <a:rPr lang="en-GB" sz="2000" dirty="0">
                <a:solidFill>
                  <a:srgbClr val="282828"/>
                </a:solidFill>
                <a:highlight>
                  <a:srgbClr val="F7F7F7"/>
                </a:highlight>
                <a:latin typeface="ThinSpaceFallback"/>
              </a:rPr>
              <a:t>U</a:t>
            </a:r>
            <a:r>
              <a:rPr lang="en-GB" sz="2000" b="0" i="0" dirty="0">
                <a:solidFill>
                  <a:srgbClr val="282828"/>
                </a:solidFill>
                <a:effectLst/>
                <a:highlight>
                  <a:srgbClr val="F7F7F7"/>
                </a:highlight>
                <a:latin typeface="ThinSpaceFallback"/>
              </a:rPr>
              <a:t>se of human designated drugs reported by dairy farmers </a:t>
            </a:r>
            <a:r>
              <a:rPr lang="en-GB" sz="2000" b="0" i="0" dirty="0" err="1">
                <a:solidFill>
                  <a:srgbClr val="282828"/>
                </a:solidFill>
                <a:effectLst/>
                <a:highlight>
                  <a:srgbClr val="F7F7F7"/>
                </a:highlight>
                <a:latin typeface="ThinSpaceFallback"/>
              </a:rPr>
              <a:t>Gatundu</a:t>
            </a:r>
            <a:r>
              <a:rPr lang="en-GB" sz="2000" b="0" i="0" dirty="0">
                <a:solidFill>
                  <a:srgbClr val="282828"/>
                </a:solidFill>
                <a:effectLst/>
                <a:highlight>
                  <a:srgbClr val="F7F7F7"/>
                </a:highlight>
                <a:latin typeface="ThinSpaceFallback"/>
              </a:rPr>
              <a:t> South (10%) and Ngong (5%), and poultry farmers in Ngong (5%).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E0509C-04AA-8C9B-563B-D5A7D48C4981}"/>
              </a:ext>
            </a:extLst>
          </p:cNvPr>
          <p:cNvSpPr txBox="1"/>
          <p:nvPr/>
        </p:nvSpPr>
        <p:spPr>
          <a:xfrm>
            <a:off x="2064224" y="6420454"/>
            <a:ext cx="36132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 err="1">
                <a:solidFill>
                  <a:srgbClr val="0000FF"/>
                </a:solidFill>
                <a:effectLst/>
                <a:highlight>
                  <a:srgbClr val="F7F7F7"/>
                </a:highlight>
                <a:latin typeface="ThinSpaceFallback"/>
              </a:rPr>
              <a:t>Morang’a</a:t>
            </a:r>
            <a:r>
              <a:rPr lang="en-GB" b="0" i="0" dirty="0">
                <a:solidFill>
                  <a:srgbClr val="0000FF"/>
                </a:solidFill>
                <a:effectLst/>
                <a:highlight>
                  <a:srgbClr val="F7F7F7"/>
                </a:highlight>
                <a:latin typeface="ThinSpaceFallback"/>
              </a:rPr>
              <a:t> et al. Front. Vet. Sci., 2024</a:t>
            </a:r>
            <a:endParaRPr lang="en-KE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456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633BD2-E6AD-9E28-2F59-AA5D5E23D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916" y="1613145"/>
            <a:ext cx="5818239" cy="181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4" tIns="45707" rIns="91414" bIns="4570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ws Gothic MT" panose="020B0604020202020204" pitchFamily="34" charset="0"/>
                <a:ea typeface="+mn-ea"/>
                <a:cs typeface="Arial" panose="020B0604020202020204" pitchFamily="34" charset="0"/>
              </a:rPr>
              <a:t>“Drug resistance follows the drug like a faithful shadow.”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MT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 panose="020B0604020202020204" pitchFamily="34" charset="0"/>
                <a:ea typeface="+mn-ea"/>
                <a:cs typeface="Arial" panose="020B0604020202020204" pitchFamily="34" charset="0"/>
              </a:rPr>
              <a:t>- Paul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 panose="020B0604020202020204" pitchFamily="34" charset="0"/>
                <a:ea typeface="+mn-ea"/>
                <a:cs typeface="Arial" panose="020B0604020202020204" pitchFamily="34" charset="0"/>
              </a:rPr>
              <a:t>Erhlich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 panose="020B0604020202020204" pitchFamily="34" charset="0"/>
                <a:ea typeface="+mn-ea"/>
                <a:cs typeface="Arial" panose="020B0604020202020204" pitchFamily="34" charset="0"/>
              </a:rPr>
              <a:t> 1854-1915</a:t>
            </a:r>
          </a:p>
        </p:txBody>
      </p:sp>
      <p:pic>
        <p:nvPicPr>
          <p:cNvPr id="5" name="Picture 2" descr="http://ehrlich2004.org/img/paulehrlich.jpg">
            <a:extLst>
              <a:ext uri="{FF2B5EF4-FFF2-40B4-BE49-F238E27FC236}">
                <a16:creationId xmlns:a16="http://schemas.microsoft.com/office/drawing/2014/main" id="{3BEF1518-8288-8C18-86DD-FF597B12D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1"/>
            <a:ext cx="34290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7539" y="6488668"/>
            <a:ext cx="376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Disseminating Health Research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0C8AB8-5429-9915-7962-44618A17BDDE}"/>
              </a:ext>
            </a:extLst>
          </p:cNvPr>
          <p:cNvSpPr txBox="1"/>
          <p:nvPr/>
        </p:nvSpPr>
        <p:spPr>
          <a:xfrm>
            <a:off x="703916" y="3948113"/>
            <a:ext cx="5305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E" sz="2000" i="1" dirty="0">
                <a:solidFill>
                  <a:srgbClr val="0000FF"/>
                </a:solidFill>
                <a:cs typeface="AL BAYAN PLAIN" pitchFamily="2" charset="-78"/>
              </a:rPr>
              <a:t>Any use will lead to resistance, it how well we do to delay this emergence and spread that matters!</a:t>
            </a:r>
          </a:p>
        </p:txBody>
      </p:sp>
    </p:spTree>
    <p:extLst>
      <p:ext uri="{BB962C8B-B14F-4D97-AF65-F5344CB8AC3E}">
        <p14:creationId xmlns:p14="http://schemas.microsoft.com/office/powerpoint/2010/main" val="1876649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256889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</a:rPr>
              <a:t>Wastewater Surveillance: High Burden of </a:t>
            </a:r>
            <a:r>
              <a:rPr lang="en-US" sz="3200" b="1" dirty="0" err="1">
                <a:solidFill>
                  <a:srgbClr val="0000FF"/>
                </a:solidFill>
              </a:rPr>
              <a:t>Carbapenemase</a:t>
            </a:r>
            <a:r>
              <a:rPr lang="en-US" sz="3200" b="1" dirty="0">
                <a:solidFill>
                  <a:srgbClr val="0000FF"/>
                </a:solidFill>
              </a:rPr>
              <a:t>  producing </a:t>
            </a:r>
            <a:r>
              <a:rPr lang="en-US" sz="3200" b="1" dirty="0" err="1">
                <a:solidFill>
                  <a:srgbClr val="0000FF"/>
                </a:solidFill>
              </a:rPr>
              <a:t>Enterobacterales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Healthcare-associated bacteria that produce </a:t>
            </a:r>
            <a:r>
              <a:rPr lang="en-US" sz="2400" dirty="0" err="1"/>
              <a:t>carbapenemase</a:t>
            </a:r>
            <a:r>
              <a:rPr lang="en-US" sz="2400" dirty="0"/>
              <a:t> frequently released into wastewater; Raw sewage (n=79, 23.5%), and upstream (n=57, 17%). 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Multiple </a:t>
            </a:r>
            <a:r>
              <a:rPr lang="en-US" sz="2400" dirty="0" err="1"/>
              <a:t>Carbapenemase</a:t>
            </a:r>
            <a:r>
              <a:rPr lang="en-US" sz="2400" dirty="0"/>
              <a:t> genes; (n=246, 57%) </a:t>
            </a:r>
            <a:r>
              <a:rPr lang="en-US" sz="2400" i="1" dirty="0"/>
              <a:t>bla</a:t>
            </a:r>
            <a:r>
              <a:rPr lang="en-US" sz="2400" baseline="-25000" dirty="0"/>
              <a:t>NDM</a:t>
            </a:r>
            <a:r>
              <a:rPr lang="en-GB" sz="2400" dirty="0"/>
              <a:t>, (n=40, 9%) </a:t>
            </a:r>
            <a:r>
              <a:rPr lang="en-GB" sz="2400" i="1" dirty="0"/>
              <a:t>bla</a:t>
            </a:r>
            <a:r>
              <a:rPr lang="en-GB" sz="2400" baseline="-25000" dirty="0"/>
              <a:t>KPC</a:t>
            </a:r>
            <a:r>
              <a:rPr lang="en-GB" sz="2400" dirty="0"/>
              <a:t>, (n=51, 12%) </a:t>
            </a:r>
            <a:r>
              <a:rPr lang="en-GB" sz="2400" i="1" dirty="0" err="1"/>
              <a:t>bla</a:t>
            </a:r>
            <a:r>
              <a:rPr lang="en-GB" sz="2400" baseline="-25000" dirty="0" err="1"/>
              <a:t>VIM</a:t>
            </a:r>
            <a:r>
              <a:rPr lang="en-GB" sz="2400" dirty="0"/>
              <a:t>, (n=65, 15%) </a:t>
            </a:r>
            <a:r>
              <a:rPr lang="en-GB" sz="2400" i="1" dirty="0" err="1"/>
              <a:t>bla</a:t>
            </a:r>
            <a:r>
              <a:rPr lang="en-GB" sz="2400" baseline="-25000" dirty="0" err="1"/>
              <a:t>OXA</a:t>
            </a:r>
            <a:r>
              <a:rPr lang="en-US" sz="2400" dirty="0"/>
              <a:t>(</a:t>
            </a:r>
            <a:r>
              <a:rPr lang="en-GB" sz="2400" dirty="0"/>
              <a:t>n=</a:t>
            </a:r>
            <a:r>
              <a:rPr lang="en-US" sz="2400" dirty="0"/>
              <a:t>15, 3%)</a:t>
            </a:r>
            <a:r>
              <a:rPr lang="en-US" sz="2400" i="1" dirty="0"/>
              <a:t> </a:t>
            </a:r>
            <a:r>
              <a:rPr lang="en-US" sz="2400" i="1" dirty="0" err="1"/>
              <a:t>bla</a:t>
            </a:r>
            <a:r>
              <a:rPr lang="en-US" sz="2400" baseline="-25000" dirty="0" err="1"/>
              <a:t>IMP</a:t>
            </a:r>
            <a:r>
              <a:rPr lang="en-US" sz="2400" dirty="0"/>
              <a:t>, whereas </a:t>
            </a:r>
            <a:r>
              <a:rPr lang="en-US" sz="2400" i="1" dirty="0" err="1"/>
              <a:t>bla</a:t>
            </a:r>
            <a:r>
              <a:rPr lang="en-US" sz="2400" i="1" dirty="0"/>
              <a:t> </a:t>
            </a:r>
            <a:r>
              <a:rPr lang="en-US" sz="2400" baseline="-25000" dirty="0"/>
              <a:t>GES</a:t>
            </a:r>
            <a:r>
              <a:rPr lang="en-US" sz="2400" dirty="0"/>
              <a:t> and </a:t>
            </a:r>
            <a:r>
              <a:rPr lang="en-US" sz="2400" i="1" dirty="0" err="1"/>
              <a:t>bla</a:t>
            </a:r>
            <a:r>
              <a:rPr lang="en-US" sz="2400" dirty="0"/>
              <a:t> </a:t>
            </a:r>
            <a:r>
              <a:rPr lang="en-US" sz="2400" baseline="-25000" dirty="0"/>
              <a:t>IMP-27</a:t>
            </a:r>
            <a:r>
              <a:rPr lang="en-US" sz="2400" dirty="0"/>
              <a:t> each had (</a:t>
            </a:r>
            <a:r>
              <a:rPr lang="en-GB" sz="2400" dirty="0"/>
              <a:t>n=</a:t>
            </a:r>
            <a:r>
              <a:rPr lang="en-US" sz="2400" dirty="0"/>
              <a:t>7, 2%).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CREs included </a:t>
            </a:r>
            <a:r>
              <a:rPr lang="en-US" sz="2400" i="1" dirty="0"/>
              <a:t>E.coli</a:t>
            </a:r>
            <a:r>
              <a:rPr lang="en-US" sz="2400" dirty="0"/>
              <a:t>, </a:t>
            </a:r>
            <a:r>
              <a:rPr lang="en-US" sz="2400" i="1" dirty="0"/>
              <a:t>K. </a:t>
            </a:r>
            <a:r>
              <a:rPr lang="en-US" sz="2400" i="1" dirty="0" err="1"/>
              <a:t>pneumoniae</a:t>
            </a:r>
            <a:r>
              <a:rPr lang="en-US" sz="2400" dirty="0"/>
              <a:t>, </a:t>
            </a:r>
            <a:r>
              <a:rPr lang="en-US" sz="2400" i="1" dirty="0" err="1"/>
              <a:t>Enterobacters</a:t>
            </a:r>
            <a:r>
              <a:rPr lang="en-US" sz="2400" i="1" dirty="0"/>
              <a:t> </a:t>
            </a:r>
            <a:r>
              <a:rPr lang="en-US" sz="2400" i="1" dirty="0" err="1"/>
              <a:t>spp</a:t>
            </a:r>
            <a:r>
              <a:rPr lang="en-US" sz="2400" dirty="0"/>
              <a:t>, </a:t>
            </a:r>
            <a:r>
              <a:rPr lang="en-US" sz="2400" i="1" dirty="0"/>
              <a:t>A. </a:t>
            </a:r>
            <a:r>
              <a:rPr lang="en-US" sz="2400" i="1" dirty="0" err="1"/>
              <a:t>baumanii</a:t>
            </a:r>
            <a:r>
              <a:rPr lang="en-US" sz="2400" i="1" dirty="0"/>
              <a:t>, </a:t>
            </a:r>
            <a:r>
              <a:rPr lang="en-US" sz="2400" dirty="0"/>
              <a:t>and </a:t>
            </a:r>
            <a:r>
              <a:rPr lang="en-US" sz="2400" i="1" dirty="0" err="1"/>
              <a:t>Aeromonas</a:t>
            </a:r>
            <a:r>
              <a:rPr lang="en-US" sz="2400" i="1" dirty="0"/>
              <a:t> spp.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majority of isolates carried multiple carbapenemase genes of </a:t>
            </a:r>
            <a:r>
              <a:rPr lang="en-US" sz="2400" i="1" dirty="0"/>
              <a:t>bla</a:t>
            </a:r>
            <a:r>
              <a:rPr lang="en-US" sz="2400" baseline="-25000" dirty="0"/>
              <a:t>NDM </a:t>
            </a:r>
            <a:r>
              <a:rPr lang="en-US" sz="2400" dirty="0"/>
              <a:t>+</a:t>
            </a:r>
            <a:r>
              <a:rPr lang="en-US" sz="2400" i="1" dirty="0"/>
              <a:t> </a:t>
            </a:r>
            <a:r>
              <a:rPr lang="en-US" sz="2400" i="1" dirty="0" err="1"/>
              <a:t>bla</a:t>
            </a:r>
            <a:r>
              <a:rPr lang="en-US" sz="2400" baseline="-25000" dirty="0" err="1"/>
              <a:t>VIM</a:t>
            </a:r>
            <a:r>
              <a:rPr lang="en-US" sz="2400" baseline="-25000" dirty="0"/>
              <a:t> </a:t>
            </a:r>
            <a:r>
              <a:rPr lang="en-US" sz="2400" dirty="0">
                <a:solidFill>
                  <a:srgbClr val="00B0F0"/>
                </a:solidFill>
              </a:rPr>
              <a:t> in  </a:t>
            </a:r>
            <a:r>
              <a:rPr lang="en-US" sz="2400" dirty="0"/>
              <a:t>more than two combinations. 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Consider public health implications for prevention using microbiome technology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7C1E2B-C064-587A-1E7E-1B8F88059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82178" y="-131531"/>
            <a:ext cx="1909822" cy="195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98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C9F81-C05C-4734-0714-ADC391D38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792"/>
            <a:ext cx="10515600" cy="595574"/>
          </a:xfrm>
        </p:spPr>
        <p:txBody>
          <a:bodyPr>
            <a:normAutofit fontScale="90000"/>
          </a:bodyPr>
          <a:lstStyle/>
          <a:p>
            <a:r>
              <a:rPr lang="en-KE" dirty="0">
                <a:solidFill>
                  <a:srgbClr val="0000FF"/>
                </a:solidFill>
              </a:rPr>
              <a:t>Call to Action: </a:t>
            </a:r>
            <a:r>
              <a:rPr lang="en-KE" sz="4400" dirty="0">
                <a:solidFill>
                  <a:srgbClr val="0000FF"/>
                </a:solidFill>
                <a:latin typeface="Tw Cen MT" panose="020B0602020104020603" pitchFamily="34" charset="0"/>
                <a:ea typeface="+mn-ea"/>
                <a:cs typeface="Calibri" panose="020F0502020204030204" pitchFamily="34" charset="0"/>
              </a:rPr>
              <a:t>opportunities in integrated one-health approaches</a:t>
            </a:r>
            <a:endParaRPr lang="en-KE" dirty="0">
              <a:solidFill>
                <a:srgbClr val="0000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651082C-F4AF-B219-36CD-F557C79837A9}"/>
              </a:ext>
            </a:extLst>
          </p:cNvPr>
          <p:cNvSpPr txBox="1">
            <a:spLocks/>
          </p:cNvSpPr>
          <p:nvPr/>
        </p:nvSpPr>
        <p:spPr>
          <a:xfrm>
            <a:off x="634562" y="1479831"/>
            <a:ext cx="11557438" cy="5378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20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07D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Addressing Overuse vs. Lack of Access to Antibiotics in Health and Agriculture</a:t>
            </a:r>
          </a:p>
          <a:p>
            <a:pPr marL="342900" marR="0" lvl="0" indent="-342900" algn="l" defTabSz="91420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07D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 Stewardship and Antimicrobial Stewardship (AMS) in LMICs </a:t>
            </a:r>
          </a:p>
          <a:p>
            <a:pPr marL="342900" marR="0" lvl="0" indent="-342900" algn="l" defTabSz="91420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07D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IPC strategies in healthcare settings and Farm hygiene/Biosecurity</a:t>
            </a:r>
          </a:p>
          <a:p>
            <a:pPr marL="342900" marR="0" lvl="0" indent="-342900" algn="l" defTabSz="91420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07D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Vaccine introduction to mitigate against disease burden and AMR</a:t>
            </a:r>
          </a:p>
          <a:p>
            <a:pPr marL="0" marR="0" lvl="0" indent="0" algn="l" defTabSz="91420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07D00"/>
              </a:buClr>
              <a:buSzTx/>
              <a:buNone/>
              <a:tabLst/>
              <a:defRPr/>
            </a:pPr>
            <a:r>
              <a:rPr lang="en-GB" sz="2000" b="0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Estimates in LMIC show that we can prevent 7·8% (5·6-11·0) of all AMR-associated mortality in LMICs by IPC, 5·7% (3·7-8·0) by WASH, and 4·2% (3·4-5·1) by vaccination interventions. </a:t>
            </a:r>
            <a:endParaRPr lang="en-GB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20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07D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Awareness and Education must be a continuous process</a:t>
            </a:r>
          </a:p>
          <a:p>
            <a:pPr marL="342900" marR="0" lvl="0" indent="-342900" algn="l" defTabSz="91420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07D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of Antibiotics and the R&amp;D pipeline, renewed interest in AI/ML innovations</a:t>
            </a:r>
          </a:p>
          <a:p>
            <a:pPr marL="342900" marR="0" lvl="0" indent="-342900" algn="l" defTabSz="91420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07D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 and Policy Challenges in implementation of NAPs</a:t>
            </a:r>
          </a:p>
          <a:p>
            <a:pPr marL="342900" marR="0" lvl="0" indent="-342900" algn="l" defTabSz="91420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07D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Economic Impact of AMR for policy action for Africa, to mobilise resources and action </a:t>
            </a:r>
          </a:p>
          <a:p>
            <a:pPr marL="342900" marR="0" lvl="0" indent="-342900" algn="l" defTabSz="91420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07D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Collaborations and Partnerships – commitment of the global south in ensuring sustainable approaches?</a:t>
            </a:r>
          </a:p>
          <a:p>
            <a:pPr marL="0" indent="0">
              <a:buNone/>
            </a:pPr>
            <a:b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K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42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2"/>
          <p:cNvSpPr txBox="1">
            <a:spLocks noGrp="1"/>
          </p:cNvSpPr>
          <p:nvPr>
            <p:ph type="title"/>
          </p:nvPr>
        </p:nvSpPr>
        <p:spPr>
          <a:xfrm>
            <a:off x="2691161" y="347719"/>
            <a:ext cx="7630850" cy="923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GB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Play"/>
              </a:rPr>
              <a:t>Acknowledgment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0" name="Google Shape;370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5640" y="1772355"/>
            <a:ext cx="3138449" cy="1049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19296" y="1882552"/>
            <a:ext cx="1968072" cy="1885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98029" y="2046246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3779" y="4421004"/>
            <a:ext cx="2628900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3693A2-CCB0-D9E6-908D-EA087FB890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264" y="4421004"/>
            <a:ext cx="4762867" cy="150213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760F77F-2D08-74E8-E31F-B022CD5A6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5614" y="2310063"/>
            <a:ext cx="2719642" cy="107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bout Us | CHRR at The Ohio State University">
            <a:extLst>
              <a:ext uri="{FF2B5EF4-FFF2-40B4-BE49-F238E27FC236}">
                <a16:creationId xmlns:a16="http://schemas.microsoft.com/office/drawing/2014/main" id="{8FFECBCF-4543-FB18-70AD-7DAEE650B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640" y="2731910"/>
            <a:ext cx="3138449" cy="86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815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0D3F815-82E1-57E6-C629-75464AA53BCF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2"/>
          <a:srcRect t="18407" r="-1" b="19896"/>
          <a:stretch/>
        </p:blipFill>
        <p:spPr bwMode="auto">
          <a:xfrm>
            <a:off x="516970" y="1026553"/>
            <a:ext cx="10962115" cy="507240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579BDA-429D-0306-37FF-9855A3F044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5366" y="153697"/>
            <a:ext cx="8231691" cy="4760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KE" sz="2800" b="1" dirty="0">
                <a:solidFill>
                  <a:srgbClr val="0000FF"/>
                </a:solidFill>
              </a:rPr>
              <a:t>The field and Lab Teams</a:t>
            </a:r>
          </a:p>
        </p:txBody>
      </p:sp>
    </p:spTree>
    <p:extLst>
      <p:ext uri="{BB962C8B-B14F-4D97-AF65-F5344CB8AC3E}">
        <p14:creationId xmlns:p14="http://schemas.microsoft.com/office/powerpoint/2010/main" val="806329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02F46-6367-3699-5FB8-8DC48EBAD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BBF90-06D7-A78B-D2CD-39AA3874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5" y="-198561"/>
            <a:ext cx="10515600" cy="990247"/>
          </a:xfrm>
        </p:spPr>
        <p:txBody>
          <a:bodyPr/>
          <a:lstStyle/>
          <a:p>
            <a:r>
              <a:rPr lang="en-GB" b="1" dirty="0">
                <a:solidFill>
                  <a:srgbClr val="0000FF"/>
                </a:solidFill>
              </a:rPr>
              <a:t>AMR in Global perspective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DC6EB-2AFC-D6EE-88C7-E4BBAF1E2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345" y="754776"/>
            <a:ext cx="10983687" cy="2350568"/>
          </a:xfrm>
        </p:spPr>
        <p:txBody>
          <a:bodyPr>
            <a:normAutofit fontScale="92500"/>
          </a:bodyPr>
          <a:lstStyle/>
          <a:p>
            <a:r>
              <a:rPr lang="en-GB" dirty="0"/>
              <a:t>In 2021, </a:t>
            </a:r>
            <a:r>
              <a:rPr lang="en-GB" b="1" dirty="0"/>
              <a:t>1·14 million deaths </a:t>
            </a:r>
            <a:r>
              <a:rPr lang="en-GB" dirty="0"/>
              <a:t>were attributed to bacterial AMR worldwide.</a:t>
            </a:r>
          </a:p>
          <a:p>
            <a:r>
              <a:rPr lang="en-GB" b="1" dirty="0"/>
              <a:t>By 2050</a:t>
            </a:r>
            <a:r>
              <a:rPr lang="en-GB" dirty="0"/>
              <a:t>, AMR is projected to cause </a:t>
            </a:r>
            <a:r>
              <a:rPr lang="en-GB" b="1" dirty="0"/>
              <a:t>10 million </a:t>
            </a:r>
            <a:r>
              <a:rPr lang="en-GB" dirty="0"/>
              <a:t>deaths annually if not addressed.</a:t>
            </a:r>
          </a:p>
          <a:p>
            <a:r>
              <a:rPr lang="en-GB" b="1" dirty="0"/>
              <a:t>Low- and middle-income</a:t>
            </a:r>
            <a:r>
              <a:rPr lang="en-GB" dirty="0"/>
              <a:t> countries bear a big burden of the mortalities.</a:t>
            </a:r>
          </a:p>
          <a:p>
            <a:r>
              <a:rPr lang="en-GB" dirty="0"/>
              <a:t>We risk entering a post-antibiotic era.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667" y="2977978"/>
            <a:ext cx="6541299" cy="3583459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095999" y="6466353"/>
            <a:ext cx="40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Naghavi</a:t>
            </a:r>
            <a:r>
              <a:rPr lang="en-US" dirty="0"/>
              <a:t>, Mohsen </a:t>
            </a:r>
            <a:r>
              <a:rPr lang="en-US" i="1" dirty="0"/>
              <a:t>et al</a:t>
            </a:r>
            <a:r>
              <a:rPr lang="en-US" dirty="0"/>
              <a:t>.2024</a:t>
            </a:r>
          </a:p>
        </p:txBody>
      </p:sp>
    </p:spTree>
    <p:extLst>
      <p:ext uri="{BB962C8B-B14F-4D97-AF65-F5344CB8AC3E}">
        <p14:creationId xmlns:p14="http://schemas.microsoft.com/office/powerpoint/2010/main" val="572077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3DB294-445E-05F3-F4AA-A8404DC3969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6970" y="1113725"/>
            <a:ext cx="6543146" cy="5494059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b="0" i="0" dirty="0">
                <a:effectLst/>
              </a:rPr>
              <a:t>To put this health crisis in perspective, </a:t>
            </a:r>
            <a:r>
              <a:rPr lang="en-US" b="1" i="0" dirty="0">
                <a:solidFill>
                  <a:srgbClr val="FF0000"/>
                </a:solidFill>
                <a:effectLst/>
              </a:rPr>
              <a:t>compare the global impact of COVID-19 to that of AMR</a:t>
            </a:r>
            <a:r>
              <a:rPr lang="en-US" b="0" i="0" dirty="0">
                <a:solidFill>
                  <a:srgbClr val="FF0000"/>
                </a:solidFill>
                <a:effectLst/>
              </a:rPr>
              <a:t>: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In 2021 COVID-19 caused </a:t>
            </a:r>
            <a:r>
              <a:rPr lang="en-US" b="1" dirty="0">
                <a:solidFill>
                  <a:srgbClr val="FF0000"/>
                </a:solidFill>
              </a:rPr>
              <a:t>3.55 million deaths worldwide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WHO African region (2019), estimated 1·05 million deaths (95% UI 829 000–1 316 000) associated with bacterial AMR and </a:t>
            </a:r>
            <a:r>
              <a:rPr lang="en-US" b="0" i="0" dirty="0">
                <a:solidFill>
                  <a:srgbClr val="FF0000"/>
                </a:solidFill>
                <a:effectLst/>
              </a:rPr>
              <a:t>250 000 deaths (192 000–325 000) </a:t>
            </a:r>
            <a:r>
              <a:rPr lang="en-US" b="0" i="0" dirty="0">
                <a:effectLst/>
              </a:rPr>
              <a:t>attributable to bacterial AMR (</a:t>
            </a:r>
            <a:r>
              <a:rPr lang="en-US" b="0" i="0" dirty="0" err="1">
                <a:effectLst/>
              </a:rPr>
              <a:t>LanGH</a:t>
            </a:r>
            <a:r>
              <a:rPr lang="en-US" b="0" i="0" dirty="0">
                <a:effectLst/>
              </a:rPr>
              <a:t>, 2024) 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Africa suffers highest mortality rate from AMR, with </a:t>
            </a:r>
            <a:r>
              <a:rPr lang="en-US" b="0" i="0" dirty="0">
                <a:solidFill>
                  <a:srgbClr val="FF0000"/>
                </a:solidFill>
                <a:effectLst/>
              </a:rPr>
              <a:t>27.3 deaths per 100,000</a:t>
            </a:r>
            <a:r>
              <a:rPr lang="en-US" b="0" i="0" dirty="0">
                <a:effectLst/>
              </a:rPr>
              <a:t>—exceeding the combined death toll from HIV-AIDS, tuberculosis and malaria, ‘African Union Landmark Report’, 2024.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AMR is costing money</a:t>
            </a:r>
          </a:p>
          <a:p>
            <a:pPr marL="114201" lvl="1" fontAlgn="base"/>
            <a:r>
              <a:rPr lang="en-GB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Countries across Africa could </a:t>
            </a:r>
            <a:r>
              <a:rPr lang="en-GB" b="0" i="0" u="none" strike="noStrike" dirty="0">
                <a:solidFill>
                  <a:srgbClr val="F07DA9"/>
                </a:solidFill>
                <a:effectLst/>
                <a:latin typeface="Aptos" panose="020B0004020202020204" pitchFamily="34" charset="0"/>
                <a:hlinkClick r:id="rId2"/>
              </a:rPr>
              <a:t>lose up to 5% of their GDP</a:t>
            </a:r>
            <a:r>
              <a:rPr lang="en-GB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because of AMR</a:t>
            </a:r>
            <a:endParaRPr lang="en-US" b="0" i="0" dirty="0">
              <a:effectLst/>
            </a:endParaRP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b="0" i="0" dirty="0">
              <a:effectLst/>
            </a:endParaRPr>
          </a:p>
          <a:p>
            <a:endParaRPr lang="en-KE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39D36-FDB3-4404-EF15-543F51E7D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3067" y="250216"/>
            <a:ext cx="10226018" cy="4760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00FF"/>
                </a:solidFill>
              </a:rPr>
              <a:t>The AMR Crisis and Health in Africa</a:t>
            </a:r>
          </a:p>
        </p:txBody>
      </p:sp>
      <p:pic>
        <p:nvPicPr>
          <p:cNvPr id="1026" name="Picture 2" descr="Getty Images A computer generated image of the Escherichia coli bacteria - also known as E. coli, the bug that causes food poisoning. It is depicted as a green, slightly furry tube with purple whispy strands.">
            <a:extLst>
              <a:ext uri="{FF2B5EF4-FFF2-40B4-BE49-F238E27FC236}">
                <a16:creationId xmlns:a16="http://schemas.microsoft.com/office/drawing/2014/main" id="{D1724D54-EE72-9E7C-C453-E5ECF0704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895" y="2861308"/>
            <a:ext cx="3759201" cy="268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ACA705-AC73-D21B-6091-C71FD1562BD2}"/>
              </a:ext>
            </a:extLst>
          </p:cNvPr>
          <p:cNvSpPr txBox="1"/>
          <p:nvPr/>
        </p:nvSpPr>
        <p:spPr>
          <a:xfrm>
            <a:off x="7627962" y="1113726"/>
            <a:ext cx="4047068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sz="2000" b="1" i="0" u="none" strike="noStrike" dirty="0">
                <a:solidFill>
                  <a:srgbClr val="FF0000"/>
                </a:solidFill>
                <a:effectLst/>
                <a:latin typeface="BBC Reith Serif"/>
              </a:rPr>
              <a:t>Three million child deaths linked to drug resistance, </a:t>
            </a:r>
            <a:r>
              <a:rPr lang="en-GB" b="0" i="0" u="none" strike="noStrike" dirty="0">
                <a:solidFill>
                  <a:srgbClr val="202224"/>
                </a:solidFill>
                <a:effectLst/>
                <a:latin typeface="BBC Reith Serif"/>
              </a:rPr>
              <a:t>study shows Africa and Asia most affected </a:t>
            </a:r>
          </a:p>
          <a:p>
            <a:pPr algn="l" fontAlgn="base"/>
            <a:r>
              <a:rPr lang="en-GB" b="1" i="0" dirty="0">
                <a:solidFill>
                  <a:srgbClr val="000000"/>
                </a:solidFill>
                <a:effectLst/>
                <a:latin typeface="Times"/>
              </a:rPr>
              <a:t>BBC News, 13 April 2025</a:t>
            </a:r>
          </a:p>
          <a:p>
            <a:pPr algn="l" fontAlgn="base"/>
            <a:r>
              <a:rPr lang="en-GB" b="0" i="0" u="none" strike="noStrike" dirty="0">
                <a:solidFill>
                  <a:srgbClr val="545658"/>
                </a:solidFill>
                <a:effectLst/>
                <a:latin typeface="BBC Reith Sans"/>
              </a:rPr>
              <a:t>Global health correspondent</a:t>
            </a:r>
            <a:endParaRPr lang="en-GB" b="0" i="0" dirty="0">
              <a:solidFill>
                <a:srgbClr val="000000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361802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C2C7B6-8F5F-C8F5-DEEF-C637C5BC50F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49019" y="1189607"/>
            <a:ext cx="8558664" cy="5194259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A0A0A"/>
                </a:solidFill>
                <a:effectLst/>
                <a:highlight>
                  <a:srgbClr val="FFFFFF"/>
                </a:highlight>
                <a:latin typeface="Google Sans"/>
              </a:rPr>
              <a:t>High Mortality:</a:t>
            </a:r>
            <a:r>
              <a:rPr lang="en-GB" b="0" i="0" dirty="0">
                <a:solidFill>
                  <a:srgbClr val="0A0A0A"/>
                </a:solidFill>
                <a:effectLst/>
                <a:highlight>
                  <a:srgbClr val="FFFFFF"/>
                </a:highlight>
                <a:latin typeface="Google Sans"/>
              </a:rPr>
              <a:t> Africa faces the world's highest AMR-related death rates, exceeding those from HIV, TB, and malaria combined.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A0A0A"/>
                </a:solidFill>
                <a:effectLst/>
                <a:highlight>
                  <a:srgbClr val="FFFFFF"/>
                </a:highlight>
                <a:latin typeface="Google Sans"/>
              </a:rPr>
              <a:t>Major Pathogens:</a:t>
            </a:r>
            <a:r>
              <a:rPr lang="en-GB" b="0" i="0" dirty="0">
                <a:solidFill>
                  <a:srgbClr val="0A0A0A"/>
                </a:solidFill>
                <a:effectLst/>
                <a:highlight>
                  <a:srgbClr val="FFFFFF"/>
                </a:highlight>
                <a:latin typeface="Google Sans"/>
              </a:rPr>
              <a:t> Malaria, tuberculosis (TB), typhoid, cholera, and meningitis.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A0A0A"/>
                </a:solidFill>
                <a:effectLst/>
                <a:highlight>
                  <a:srgbClr val="FFFFFF"/>
                </a:highlight>
                <a:latin typeface="Google Sans"/>
              </a:rPr>
              <a:t>Drivers:</a:t>
            </a:r>
            <a:r>
              <a:rPr lang="en-GB" b="0" i="0" dirty="0">
                <a:solidFill>
                  <a:srgbClr val="0A0A0A"/>
                </a:solidFill>
                <a:effectLst/>
                <a:highlight>
                  <a:srgbClr val="FFFFFF"/>
                </a:highlight>
                <a:latin typeface="Google Sans"/>
              </a:rPr>
              <a:t> Overuse/misuse of antimicrobials in humans, animals, and agriculture; poor WASH facilities; inadequate infection prevention in hospitals; and lack of quality diagnostics.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A0A0A"/>
                </a:solidFill>
                <a:effectLst/>
                <a:highlight>
                  <a:srgbClr val="FFFFFF"/>
                </a:highlight>
                <a:latin typeface="Google Sans"/>
              </a:rPr>
              <a:t>Unique Challenges:</a:t>
            </a:r>
            <a:r>
              <a:rPr lang="en-GB" b="0" i="0" dirty="0">
                <a:solidFill>
                  <a:srgbClr val="0A0A0A"/>
                </a:solidFill>
                <a:effectLst/>
                <a:highlight>
                  <a:srgbClr val="FFFFFF"/>
                </a:highlight>
                <a:latin typeface="Google Sans"/>
              </a:rPr>
              <a:t> Africa also struggles with low vaccination rates, compounding the AMR crisis. </a:t>
            </a:r>
          </a:p>
          <a:p>
            <a:endParaRPr lang="en-KE" dirty="0"/>
          </a:p>
        </p:txBody>
      </p:sp>
      <p:pic>
        <p:nvPicPr>
          <p:cNvPr id="7" name="Content Placeholder 6" descr="Several people in a hospital&#10;&#10;Description automatically generated">
            <a:extLst>
              <a:ext uri="{FF2B5EF4-FFF2-40B4-BE49-F238E27FC236}">
                <a16:creationId xmlns:a16="http://schemas.microsoft.com/office/drawing/2014/main" id="{BDFE4E94-DD37-A7A1-517E-AF489BC6F2FD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70776" y="1716833"/>
            <a:ext cx="3421224" cy="295914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9C1FB3-56FE-0BCF-E5DD-3E8B1C3EFE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9067" y="250216"/>
            <a:ext cx="10480018" cy="4760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>
                <a:solidFill>
                  <a:srgbClr val="0000FF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Key characteristics of AMR in Africa</a:t>
            </a:r>
            <a:endParaRPr lang="en-GB" sz="3600" b="0" dirty="0">
              <a:solidFill>
                <a:srgbClr val="0000FF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KE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641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058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Why a "One Health "Approach in AMR?</a:t>
            </a:r>
            <a:br>
              <a:rPr lang="en-US" dirty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896" y="804676"/>
            <a:ext cx="10972800" cy="5266940"/>
          </a:xfrm>
        </p:spPr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Antimicrobial Resistance TRULY Global</a:t>
            </a:r>
          </a:p>
          <a:p>
            <a:r>
              <a:rPr lang="en-US" dirty="0">
                <a:latin typeface="Bahnschrift" panose="020B0502040204020203" pitchFamily="34" charset="0"/>
              </a:rPr>
              <a:t>Antibiotics are used in many settings:</a:t>
            </a:r>
          </a:p>
          <a:p>
            <a:pPr marL="0" indent="0">
              <a:buNone/>
            </a:pPr>
            <a:r>
              <a:rPr lang="en-US" dirty="0">
                <a:latin typeface="Bahnschrift" panose="020B0502040204020203" pitchFamily="34" charset="0"/>
              </a:rPr>
              <a:t>– Clinical medicine, communities, animal husbandry /</a:t>
            </a:r>
          </a:p>
          <a:p>
            <a:pPr marL="0" indent="0">
              <a:buNone/>
            </a:pPr>
            <a:r>
              <a:rPr lang="en-US" dirty="0">
                <a:latin typeface="Bahnschrift" panose="020B0502040204020203" pitchFamily="34" charset="0"/>
              </a:rPr>
              <a:t>aquaculture, horticulture</a:t>
            </a:r>
          </a:p>
          <a:p>
            <a:r>
              <a:rPr lang="en-US" dirty="0">
                <a:latin typeface="Bahnschrift" panose="020B0502040204020203" pitchFamily="34" charset="0"/>
              </a:rPr>
              <a:t>Same classes of antimicrobial agents are used in</a:t>
            </a:r>
          </a:p>
          <a:p>
            <a:pPr marL="0" indent="0">
              <a:buNone/>
            </a:pPr>
            <a:r>
              <a:rPr lang="en-US" dirty="0">
                <a:latin typeface="Bahnschrift" panose="020B0502040204020203" pitchFamily="34" charset="0"/>
              </a:rPr>
              <a:t>different sectors</a:t>
            </a:r>
          </a:p>
          <a:p>
            <a:r>
              <a:rPr lang="en-US" dirty="0">
                <a:latin typeface="Bahnschrift" panose="020B0502040204020203" pitchFamily="34" charset="0"/>
              </a:rPr>
              <a:t>Any use will select for resistance</a:t>
            </a:r>
          </a:p>
          <a:p>
            <a:r>
              <a:rPr lang="en-US" dirty="0">
                <a:latin typeface="Bahnschrift" panose="020B0502040204020203" pitchFamily="34" charset="0"/>
              </a:rPr>
              <a:t>Resistant bacteria and resistance genes do not recognize geographic or ecologic borders </a:t>
            </a:r>
          </a:p>
        </p:txBody>
      </p:sp>
    </p:spTree>
    <p:extLst>
      <p:ext uri="{BB962C8B-B14F-4D97-AF65-F5344CB8AC3E}">
        <p14:creationId xmlns:p14="http://schemas.microsoft.com/office/powerpoint/2010/main" val="2775220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7A4027-D8DF-5C09-1CEA-5E33D5AF9E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1822" y="-21753"/>
            <a:ext cx="11112278" cy="895437"/>
          </a:xfrm>
        </p:spPr>
        <p:txBody>
          <a:bodyPr lIns="91440" tIns="45720" rIns="91440" bIns="45720" anchor="t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Tw Cen MT"/>
                <a:cs typeface="Calibri"/>
              </a:rPr>
              <a:t>Cholera in Kenya: AMR and Climatic cycles leading to the current outbreaks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E6CB4FF-F600-4D40-8178-1646ECE73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27" y="942352"/>
            <a:ext cx="2851106" cy="2996976"/>
          </a:xfrm>
          <a:prstGeom prst="rect">
            <a:avLst/>
          </a:prstGeom>
        </p:spPr>
      </p:pic>
      <p:pic>
        <p:nvPicPr>
          <p:cNvPr id="9" name="Picture 8" descr="A hand holding a faucet&#10;&#10;Description automatically generated">
            <a:extLst>
              <a:ext uri="{FF2B5EF4-FFF2-40B4-BE49-F238E27FC236}">
                <a16:creationId xmlns:a16="http://schemas.microsoft.com/office/drawing/2014/main" id="{D12136A6-8585-07DE-C33D-19F49ABA9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69" y="4076663"/>
            <a:ext cx="2851106" cy="25720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813D46-5406-130A-4CB6-CC680F015571}"/>
              </a:ext>
            </a:extLst>
          </p:cNvPr>
          <p:cNvSpPr txBox="1"/>
          <p:nvPr/>
        </p:nvSpPr>
        <p:spPr>
          <a:xfrm>
            <a:off x="3512976" y="1040957"/>
            <a:ext cx="8491124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1" dirty="0">
                <a:solidFill>
                  <a:srgbClr val="0000FF"/>
                </a:solidFill>
                <a:latin typeface="Calibri"/>
                <a:cs typeface="Arial"/>
              </a:rPr>
              <a:t>Previous Major outbreaks in Kenya: </a:t>
            </a:r>
            <a:r>
              <a:rPr lang="en-US" sz="2000" dirty="0">
                <a:latin typeface="Calibri"/>
                <a:cs typeface="Arial"/>
              </a:rPr>
              <a:t>1981-83, 1997-99, and 2008-2010. ​</a:t>
            </a:r>
            <a:endParaRPr lang="en-US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>
                <a:solidFill>
                  <a:srgbClr val="0000FF"/>
                </a:solidFill>
                <a:latin typeface="Calibri"/>
                <a:cs typeface="Arial"/>
              </a:rPr>
              <a:t>Largest outbreak: </a:t>
            </a:r>
            <a:r>
              <a:rPr lang="en-US" sz="2000" dirty="0">
                <a:latin typeface="Calibri"/>
                <a:cs typeface="Arial"/>
              </a:rPr>
              <a:t>1997 and 1998; more than 50,000 infected, case fatality rates 3.8 - 4.7%. ​</a:t>
            </a:r>
          </a:p>
          <a:p>
            <a:r>
              <a:rPr lang="en-US" sz="2000" b="1" dirty="0">
                <a:latin typeface="Calibri"/>
                <a:cs typeface="Arial"/>
              </a:rPr>
              <a:t>These periods coincided with El Niño and La Niña climatic cycles. </a:t>
            </a:r>
            <a:r>
              <a:rPr lang="en-US" sz="2000" dirty="0">
                <a:latin typeface="Calibri"/>
                <a:cs typeface="Arial"/>
              </a:rPr>
              <a:t>​</a:t>
            </a:r>
          </a:p>
          <a:p>
            <a:endParaRPr lang="en-US" sz="2000" dirty="0">
              <a:latin typeface="Calibri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>
                <a:solidFill>
                  <a:srgbClr val="0000FF"/>
                </a:solidFill>
                <a:latin typeface="Calibri"/>
                <a:cs typeface="Arial"/>
              </a:rPr>
              <a:t>2021-2022: </a:t>
            </a:r>
            <a:r>
              <a:rPr lang="en-US" sz="2000" dirty="0">
                <a:latin typeface="Calibri"/>
                <a:cs typeface="Arial"/>
              </a:rPr>
              <a:t>Flooding in parts of city, followed by prolonged drought and water shortages​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Calibri"/>
                <a:cs typeface="Arial"/>
              </a:rPr>
              <a:t>Continuing drought has worsened the situation, access to clean water a huge challenge. ​</a:t>
            </a:r>
            <a:endParaRPr lang="en-US" sz="2000" dirty="0">
              <a:solidFill>
                <a:srgbClr val="333333"/>
              </a:solidFill>
              <a:latin typeface="Calibri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GB" sz="2000" b="1" dirty="0">
                <a:solidFill>
                  <a:srgbClr val="0000FF"/>
                </a:solidFill>
                <a:latin typeface="Calibri"/>
                <a:cs typeface="Arial"/>
              </a:rPr>
              <a:t>As of January 2023,</a:t>
            </a:r>
            <a:r>
              <a:rPr lang="en-GB" sz="2000" dirty="0">
                <a:solidFill>
                  <a:srgbClr val="0000FF"/>
                </a:solidFill>
                <a:latin typeface="Calibri"/>
                <a:cs typeface="Arial"/>
              </a:rPr>
              <a:t> </a:t>
            </a:r>
            <a:r>
              <a:rPr lang="en-GB" sz="2000" dirty="0">
                <a:latin typeface="Calibri"/>
                <a:cs typeface="Arial"/>
              </a:rPr>
              <a:t>Kenya had recorded </a:t>
            </a:r>
            <a:r>
              <a:rPr lang="en-GB" sz="2000" b="1" dirty="0">
                <a:latin typeface="Calibri"/>
                <a:cs typeface="Arial"/>
              </a:rPr>
              <a:t>4,713 cases of cholera with 72 deaths </a:t>
            </a:r>
            <a:r>
              <a:rPr lang="en-GB" sz="2000" dirty="0">
                <a:latin typeface="Calibri"/>
                <a:cs typeface="Arial"/>
              </a:rPr>
              <a:t>accounting for 1.73%. </a:t>
            </a:r>
            <a:endParaRPr lang="en-US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latin typeface="Calibri"/>
                <a:cs typeface="Arial"/>
              </a:rPr>
              <a:t>So far the </a:t>
            </a:r>
            <a:r>
              <a:rPr lang="en-GB" sz="2000" b="1" dirty="0">
                <a:latin typeface="Calibri"/>
                <a:cs typeface="Arial"/>
              </a:rPr>
              <a:t>outbreak has spread to 14 counties across the country</a:t>
            </a:r>
            <a:r>
              <a:rPr lang="en-GB" sz="2000" dirty="0">
                <a:latin typeface="Calibri"/>
                <a:cs typeface="Arial"/>
              </a:rPr>
              <a:t>.</a:t>
            </a:r>
            <a:r>
              <a:rPr lang="en-US" sz="2000" dirty="0">
                <a:latin typeface="Calibri"/>
                <a:cs typeface="Arial"/>
              </a:rPr>
              <a:t>​</a:t>
            </a:r>
            <a:endParaRPr lang="en-US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>
                <a:solidFill>
                  <a:srgbClr val="0000FF"/>
                </a:solidFill>
                <a:latin typeface="Calibri"/>
                <a:cs typeface="Arial"/>
              </a:rPr>
              <a:t>The poor </a:t>
            </a:r>
            <a:r>
              <a:rPr lang="en-US" sz="2000" b="1" dirty="0" err="1">
                <a:solidFill>
                  <a:srgbClr val="0000FF"/>
                </a:solidFill>
                <a:latin typeface="Calibri"/>
                <a:cs typeface="Arial"/>
              </a:rPr>
              <a:t>WaSH</a:t>
            </a:r>
            <a:r>
              <a:rPr lang="en-US" sz="2000" b="1" dirty="0">
                <a:solidFill>
                  <a:srgbClr val="0000FF"/>
                </a:solidFill>
                <a:latin typeface="Calibri"/>
                <a:cs typeface="Arial"/>
              </a:rPr>
              <a:t> infrastructure</a:t>
            </a:r>
            <a:r>
              <a:rPr lang="en-US" sz="2000" dirty="0">
                <a:solidFill>
                  <a:srgbClr val="0000FF"/>
                </a:solidFill>
                <a:latin typeface="Calibri"/>
                <a:cs typeface="Arial"/>
              </a:rPr>
              <a:t> </a:t>
            </a:r>
            <a:r>
              <a:rPr lang="en-US" sz="2000" dirty="0">
                <a:latin typeface="Calibri"/>
                <a:cs typeface="Arial"/>
              </a:rPr>
              <a:t>(and water shortages)  in urban and informal settlements (sewer disposal, open drains) also driving the spread of cholera. ​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>
                <a:solidFill>
                  <a:srgbClr val="0000FF"/>
                </a:solidFill>
                <a:latin typeface="Calibri"/>
                <a:cs typeface="Arial"/>
              </a:rPr>
              <a:t>Laxity in </a:t>
            </a:r>
            <a:r>
              <a:rPr lang="en-US" sz="2000" b="1" dirty="0" err="1">
                <a:solidFill>
                  <a:srgbClr val="0000FF"/>
                </a:solidFill>
                <a:latin typeface="Calibri"/>
                <a:cs typeface="Arial"/>
              </a:rPr>
              <a:t>WaSH</a:t>
            </a:r>
            <a:r>
              <a:rPr lang="en-US" sz="2000" b="1" dirty="0">
                <a:solidFill>
                  <a:srgbClr val="0000FF"/>
                </a:solidFill>
                <a:latin typeface="Calibri"/>
                <a:cs typeface="Arial"/>
              </a:rPr>
              <a:t> habits </a:t>
            </a:r>
            <a:r>
              <a:rPr lang="en-US" sz="2000" dirty="0">
                <a:latin typeface="Calibri"/>
                <a:cs typeface="Arial"/>
              </a:rPr>
              <a:t>(especially handwashing after COVID-19) contributing to spread of cholera as </a:t>
            </a:r>
            <a:r>
              <a:rPr lang="en-US" sz="2000" dirty="0" err="1">
                <a:latin typeface="Calibri"/>
                <a:cs typeface="Arial"/>
              </a:rPr>
              <a:t>faecal</a:t>
            </a:r>
            <a:r>
              <a:rPr lang="en-US" sz="2000" dirty="0">
                <a:latin typeface="Calibri"/>
                <a:cs typeface="Arial"/>
              </a:rPr>
              <a:t>-orally transmitted  diarrheal disease</a:t>
            </a:r>
          </a:p>
        </p:txBody>
      </p:sp>
    </p:spTree>
    <p:extLst>
      <p:ext uri="{BB962C8B-B14F-4D97-AF65-F5344CB8AC3E}">
        <p14:creationId xmlns:p14="http://schemas.microsoft.com/office/powerpoint/2010/main" val="816763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8153" y="206461"/>
            <a:ext cx="10699900" cy="685801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w Cen MT"/>
                <a:ea typeface="+mn-ea"/>
                <a:cs typeface="Calibri"/>
              </a:rPr>
              <a:t>Emergence of </a:t>
            </a:r>
            <a:r>
              <a:rPr lang="en-US" sz="3200" b="1" dirty="0" err="1">
                <a:solidFill>
                  <a:srgbClr val="0000FF"/>
                </a:solidFill>
                <a:latin typeface="Tw Cen MT"/>
                <a:ea typeface="+mn-ea"/>
                <a:cs typeface="Calibri"/>
              </a:rPr>
              <a:t>MultiDrug</a:t>
            </a:r>
            <a:r>
              <a:rPr lang="en-US" sz="3200" b="1" dirty="0">
                <a:solidFill>
                  <a:srgbClr val="0000FF"/>
                </a:solidFill>
                <a:latin typeface="Tw Cen MT"/>
                <a:ea typeface="+mn-ea"/>
                <a:cs typeface="Calibri"/>
              </a:rPr>
              <a:t>-Resistant and ESBL producing  </a:t>
            </a:r>
            <a:r>
              <a:rPr lang="en-US" sz="3200" b="1" i="1" dirty="0">
                <a:solidFill>
                  <a:srgbClr val="0000FF"/>
                </a:solidFill>
                <a:latin typeface="Tw Cen MT"/>
                <a:ea typeface="+mn-ea"/>
                <a:cs typeface="Calibri"/>
              </a:rPr>
              <a:t>V. cholerae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38152" y="798922"/>
            <a:ext cx="6524507" cy="548640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b="1" dirty="0"/>
              <a:t>First ESBL strains: </a:t>
            </a:r>
            <a:r>
              <a:rPr lang="en-GB" sz="2000" dirty="0" err="1"/>
              <a:t>Daadab</a:t>
            </a:r>
            <a:r>
              <a:rPr lang="en-GB" sz="2000" dirty="0"/>
              <a:t> refugee camps in early </a:t>
            </a:r>
            <a:r>
              <a:rPr lang="en-GB" sz="2000" b="1" dirty="0"/>
              <a:t>2012</a:t>
            </a:r>
            <a:r>
              <a:rPr lang="en-GB" sz="2000" dirty="0"/>
              <a:t>. </a:t>
            </a: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b="1" dirty="0"/>
              <a:t>First major outbreak of cholera with the MDR phenotype </a:t>
            </a:r>
            <a:r>
              <a:rPr lang="en-GB" sz="2000" dirty="0"/>
              <a:t>started in Tana river delta 250 km East of Nairobi in </a:t>
            </a:r>
            <a:r>
              <a:rPr lang="en-GB" sz="2000" b="1" dirty="0"/>
              <a:t>2015</a:t>
            </a:r>
            <a:r>
              <a:rPr lang="en-GB" sz="2000" dirty="0"/>
              <a:t>. </a:t>
            </a: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Since then ESBL producing </a:t>
            </a:r>
            <a:r>
              <a:rPr lang="en-GB" sz="2000" i="1" dirty="0"/>
              <a:t>Vibrio cholerae</a:t>
            </a:r>
            <a:r>
              <a:rPr lang="en-GB" sz="2000" dirty="0"/>
              <a:t> have persisted in disease outbreaks in Kenya.</a:t>
            </a: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Analysis of our strains showed similarity with strains from the Yemeni outbreak</a:t>
            </a: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7539" y="6488668"/>
            <a:ext cx="376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Disseminating Health Research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CC3920-7C36-41C6-A1DE-D8B5AD9EF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549" y="3537923"/>
            <a:ext cx="3397352" cy="219755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7688FC-9B0F-F03D-AFE2-344AA0477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2145" y="803425"/>
            <a:ext cx="3397352" cy="2591337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65067E9A-B1ED-8B9E-4BB4-2950AD658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777" y="3251200"/>
            <a:ext cx="4918367" cy="36068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70166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>
            <a:spLocks noGrp="1"/>
          </p:cNvSpPr>
          <p:nvPr>
            <p:ph type="title"/>
          </p:nvPr>
        </p:nvSpPr>
        <p:spPr>
          <a:xfrm>
            <a:off x="393398" y="925814"/>
            <a:ext cx="6280779" cy="14982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SzPct val="100000"/>
            </a:pPr>
            <a:r>
              <a:rPr lang="en-US" sz="2000" b="1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Arial"/>
                <a:sym typeface="Rockwell"/>
              </a:rPr>
              <a:t>Start with the oral cholera vaccine – 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Arial"/>
                <a:sym typeface="Rockwell"/>
              </a:rPr>
              <a:t>immediate arrest of further transmission,</a:t>
            </a:r>
            <a:br>
              <a:rPr lang="en-US" sz="20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Arial"/>
                <a:sym typeface="Rockwell"/>
              </a:rPr>
            </a:br>
            <a:br>
              <a:rPr lang="en-US" sz="20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Arial"/>
                <a:sym typeface="Rockwell"/>
              </a:rPr>
            </a:br>
            <a:r>
              <a:rPr lang="en-US" sz="2000" b="1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Arial"/>
                <a:sym typeface="Rockwell"/>
              </a:rPr>
              <a:t>Then target reducing exposure from the pathways 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Arial"/>
                <a:sym typeface="Rockwell"/>
              </a:rPr>
              <a:t>that pose the greatest risk and are most feasible to intervene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  <a:latin typeface="+mn-lt"/>
                <a:ea typeface="Rockwell"/>
                <a:cs typeface="Rockwell"/>
                <a:sym typeface="Rockwell"/>
              </a:rPr>
              <a:t>.</a:t>
            </a:r>
            <a:endParaRPr lang="en-US" sz="2000">
              <a:solidFill>
                <a:schemeClr val="tx1">
                  <a:lumMod val="50000"/>
                </a:schemeClr>
              </a:solidFill>
              <a:latin typeface="+mn-lt"/>
              <a:ea typeface="Rockwell"/>
              <a:cs typeface="Rockwel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 t="92227" r="6776" b="1106"/>
          <a:stretch/>
        </p:blipFill>
        <p:spPr>
          <a:xfrm>
            <a:off x="7153825" y="4127484"/>
            <a:ext cx="5059951" cy="2813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4F5986-9413-CA63-AD32-16D4424BCBB5}"/>
              </a:ext>
            </a:extLst>
          </p:cNvPr>
          <p:cNvSpPr txBox="1"/>
          <p:nvPr/>
        </p:nvSpPr>
        <p:spPr>
          <a:xfrm>
            <a:off x="343757" y="130732"/>
            <a:ext cx="575182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w Cen MT"/>
                <a:cs typeface="Calibri"/>
              </a:rPr>
              <a:t>Multiple Dominant pathways</a:t>
            </a:r>
            <a:endParaRPr lang="en-KE" sz="3200" b="1" dirty="0">
              <a:solidFill>
                <a:srgbClr val="0000FF"/>
              </a:solidFill>
              <a:latin typeface="Tw Cen MT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" t="10162" r="-1794" b="8083"/>
          <a:stretch/>
        </p:blipFill>
        <p:spPr>
          <a:xfrm>
            <a:off x="7044751" y="0"/>
            <a:ext cx="5256796" cy="4141500"/>
          </a:xfrm>
          <a:prstGeom prst="rect">
            <a:avLst/>
          </a:prstGeom>
        </p:spPr>
      </p:pic>
      <p:pic>
        <p:nvPicPr>
          <p:cNvPr id="4" name="Picture 3" descr="C:\Users\Cecilia\Downloads\PHOTO-2023-01-30-15-13-13.jpg">
            <a:extLst>
              <a:ext uri="{FF2B5EF4-FFF2-40B4-BE49-F238E27FC236}">
                <a16:creationId xmlns:a16="http://schemas.microsoft.com/office/drawing/2014/main" id="{7F98A940-75C5-09E9-FAA6-403A76CF759F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" r="7750"/>
          <a:stretch/>
        </p:blipFill>
        <p:spPr bwMode="auto">
          <a:xfrm>
            <a:off x="3621699" y="2661222"/>
            <a:ext cx="3161552" cy="3545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AB57F9-B02E-3F25-53EB-AA3327390E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3825" y="4556980"/>
            <a:ext cx="1973066" cy="1988178"/>
          </a:xfrm>
          <a:prstGeom prst="rect">
            <a:avLst/>
          </a:prstGeom>
        </p:spPr>
      </p:pic>
      <p:pic>
        <p:nvPicPr>
          <p:cNvPr id="7" name="Google Shape;157;p12" descr="A water flowing through a stone wall&#10;&#10;Description automatically generated">
            <a:extLst>
              <a:ext uri="{FF2B5EF4-FFF2-40B4-BE49-F238E27FC236}">
                <a16:creationId xmlns:a16="http://schemas.microsoft.com/office/drawing/2014/main" id="{CE62F7B1-2BFB-FC30-ED58-8457A3F7D72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155619" y="2985609"/>
            <a:ext cx="3625023" cy="289664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58;p12">
            <a:extLst>
              <a:ext uri="{FF2B5EF4-FFF2-40B4-BE49-F238E27FC236}">
                <a16:creationId xmlns:a16="http://schemas.microsoft.com/office/drawing/2014/main" id="{92D0E95F-4C1E-8721-5ED1-32969D62ADE7}"/>
              </a:ext>
            </a:extLst>
          </p:cNvPr>
          <p:cNvSpPr txBox="1"/>
          <p:nvPr/>
        </p:nvSpPr>
        <p:spPr>
          <a:xfrm>
            <a:off x="508307" y="6206644"/>
            <a:ext cx="302572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i="1">
                <a:solidFill>
                  <a:schemeClr val="accent1"/>
                </a:solidFill>
                <a:latin typeface="Calibri"/>
                <a:ea typeface="Times New Roman"/>
                <a:cs typeface="Calibri"/>
                <a:sym typeface="Times New Roman"/>
              </a:rPr>
              <a:t>Improved Open  drains</a:t>
            </a:r>
            <a:endParaRPr sz="1600" i="1">
              <a:solidFill>
                <a:schemeClr val="accent1"/>
              </a:solidFill>
              <a:latin typeface="Calibri"/>
              <a:ea typeface="Times New Roman"/>
              <a:cs typeface="Calibri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7979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12226</TotalTime>
  <Words>1501</Words>
  <Application>Microsoft Macintosh PowerPoint</Application>
  <PresentationFormat>Widescreen</PresentationFormat>
  <Paragraphs>121</Paragraphs>
  <Slides>23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5" baseType="lpstr">
      <vt:lpstr>Abadi</vt:lpstr>
      <vt:lpstr>AL BAYAN PLAIN</vt:lpstr>
      <vt:lpstr>Aptos</vt:lpstr>
      <vt:lpstr>Arial</vt:lpstr>
      <vt:lpstr>Bahnschrift</vt:lpstr>
      <vt:lpstr>BBC Reith Sans</vt:lpstr>
      <vt:lpstr>BBC Reith Serif</vt:lpstr>
      <vt:lpstr>Calibri</vt:lpstr>
      <vt:lpstr>Calibri Light</vt:lpstr>
      <vt:lpstr>Gill Sans MT</vt:lpstr>
      <vt:lpstr>Google Sans</vt:lpstr>
      <vt:lpstr>News Gothic MT</vt:lpstr>
      <vt:lpstr>Play</vt:lpstr>
      <vt:lpstr>ThinSpaceFallback</vt:lpstr>
      <vt:lpstr>Times</vt:lpstr>
      <vt:lpstr>Times New Roman</vt:lpstr>
      <vt:lpstr>Tw Cen MT</vt:lpstr>
      <vt:lpstr>Tw Cen MT</vt:lpstr>
      <vt:lpstr>Wingdings</vt:lpstr>
      <vt:lpstr>Office Theme</vt:lpstr>
      <vt:lpstr>5_Office Theme</vt:lpstr>
      <vt:lpstr>Prism 9</vt:lpstr>
      <vt:lpstr>PowerPoint Presentation</vt:lpstr>
      <vt:lpstr>PowerPoint Presentation</vt:lpstr>
      <vt:lpstr>AMR in Global perspective</vt:lpstr>
      <vt:lpstr>PowerPoint Presentation</vt:lpstr>
      <vt:lpstr>PowerPoint Presentation</vt:lpstr>
      <vt:lpstr>Why a "One Health "Approach in AMR? </vt:lpstr>
      <vt:lpstr>PowerPoint Presentation</vt:lpstr>
      <vt:lpstr>Emergence of MultiDrug-Resistant and ESBL producing  V. cholerae</vt:lpstr>
      <vt:lpstr>Start with the oral cholera vaccine – immediate arrest of further transmission,  Then target reducing exposure from the pathways that pose the greatest risk and are most feasible to intervene.</vt:lpstr>
      <vt:lpstr>Novel Multidrug resistant NTS strains, recently emerged </vt:lpstr>
      <vt:lpstr>PowerPoint Presentation</vt:lpstr>
      <vt:lpstr>MDR spreading and XDR NTS emerging in the SSA</vt:lpstr>
      <vt:lpstr>PowerPoint Presentation</vt:lpstr>
      <vt:lpstr>PowerPoint Presentation</vt:lpstr>
      <vt:lpstr>PowerPoint Presentation</vt:lpstr>
      <vt:lpstr>AMR in the Livestock sector</vt:lpstr>
      <vt:lpstr>AMR patterns for E. coli from pigs</vt:lpstr>
      <vt:lpstr>PowerPoint Presentation</vt:lpstr>
      <vt:lpstr>Mapping veterinary antibiotics supply chain in Kenya</vt:lpstr>
      <vt:lpstr>Wastewater Surveillance: High Burden of Carbapenemase  producing Enterobacterales </vt:lpstr>
      <vt:lpstr>Call to Action: opportunities in integrated one-health approaches</vt:lpstr>
      <vt:lpstr>Acknowledgment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UPDATING THE SITUATION ANALYSIS ON AMR &amp; AMU</dc:title>
  <dc:creator>Evelyn Wesangula</dc:creator>
  <cp:lastModifiedBy>Samuel Mungai Kariuki</cp:lastModifiedBy>
  <cp:revision>393</cp:revision>
  <dcterms:created xsi:type="dcterms:W3CDTF">2016-05-30T03:54:39Z</dcterms:created>
  <dcterms:modified xsi:type="dcterms:W3CDTF">2026-01-21T07:44:51Z</dcterms:modified>
</cp:coreProperties>
</file>